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1" r:id="rId3"/>
    <p:sldId id="259" r:id="rId4"/>
    <p:sldId id="262" r:id="rId5"/>
    <p:sldId id="263" r:id="rId6"/>
    <p:sldId id="260" r:id="rId7"/>
    <p:sldId id="264" r:id="rId8"/>
    <p:sldId id="282" r:id="rId9"/>
    <p:sldId id="286" r:id="rId10"/>
    <p:sldId id="287" r:id="rId11"/>
    <p:sldId id="288" r:id="rId12"/>
    <p:sldId id="285" r:id="rId13"/>
    <p:sldId id="274" r:id="rId14"/>
    <p:sldId id="275" r:id="rId15"/>
    <p:sldId id="276" r:id="rId16"/>
    <p:sldId id="277" r:id="rId17"/>
    <p:sldId id="284" r:id="rId18"/>
    <p:sldId id="28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2EF8AF-107E-43B1-9FBD-DDB5470C71EE}" v="1699" dt="2023-11-19T17:46:16.2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63" autoAdjust="0"/>
    <p:restoredTop sz="94660"/>
  </p:normalViewPr>
  <p:slideViewPr>
    <p:cSldViewPr snapToGrid="0">
      <p:cViewPr>
        <p:scale>
          <a:sx n="57" d="100"/>
          <a:sy n="57" d="100"/>
        </p:scale>
        <p:origin x="1180"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72585-2C29-92FE-6742-38ADBA9AEF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DA59795-A8B3-3911-F59D-8D0773D1AC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BFF93C0-DCD8-6611-1B59-AC0CE2275BDF}"/>
              </a:ext>
            </a:extLst>
          </p:cNvPr>
          <p:cNvSpPr>
            <a:spLocks noGrp="1"/>
          </p:cNvSpPr>
          <p:nvPr>
            <p:ph type="dt" sz="half" idx="10"/>
          </p:nvPr>
        </p:nvSpPr>
        <p:spPr/>
        <p:txBody>
          <a:bodyPr/>
          <a:lstStyle/>
          <a:p>
            <a:fld id="{28DE4B12-ABD7-45EC-9466-F030D3F27978}" type="datetimeFigureOut">
              <a:rPr lang="en-IN" smtClean="0"/>
              <a:t>19-11-2023</a:t>
            </a:fld>
            <a:endParaRPr lang="en-IN"/>
          </a:p>
        </p:txBody>
      </p:sp>
      <p:sp>
        <p:nvSpPr>
          <p:cNvPr id="5" name="Footer Placeholder 4">
            <a:extLst>
              <a:ext uri="{FF2B5EF4-FFF2-40B4-BE49-F238E27FC236}">
                <a16:creationId xmlns:a16="http://schemas.microsoft.com/office/drawing/2014/main" id="{34C20200-3518-68CF-16ED-C786CD7537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C094A5-5C1C-0DDF-7AA9-BF243AB7673F}"/>
              </a:ext>
            </a:extLst>
          </p:cNvPr>
          <p:cNvSpPr>
            <a:spLocks noGrp="1"/>
          </p:cNvSpPr>
          <p:nvPr>
            <p:ph type="sldNum" sz="quarter" idx="12"/>
          </p:nvPr>
        </p:nvSpPr>
        <p:spPr/>
        <p:txBody>
          <a:bodyPr/>
          <a:lstStyle/>
          <a:p>
            <a:fld id="{C95417C9-132F-42B4-85F3-6412135FB39D}" type="slidenum">
              <a:rPr lang="en-IN" smtClean="0"/>
              <a:t>‹#›</a:t>
            </a:fld>
            <a:endParaRPr lang="en-IN"/>
          </a:p>
        </p:txBody>
      </p:sp>
    </p:spTree>
    <p:extLst>
      <p:ext uri="{BB962C8B-B14F-4D97-AF65-F5344CB8AC3E}">
        <p14:creationId xmlns:p14="http://schemas.microsoft.com/office/powerpoint/2010/main" val="180310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E23A-6DA7-12E3-04EB-8DDAD954B66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F6CE69F-2913-B1B6-9045-5FA24DDB6C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8E4DE2-7B40-905C-3675-53434B90BA10}"/>
              </a:ext>
            </a:extLst>
          </p:cNvPr>
          <p:cNvSpPr>
            <a:spLocks noGrp="1"/>
          </p:cNvSpPr>
          <p:nvPr>
            <p:ph type="dt" sz="half" idx="10"/>
          </p:nvPr>
        </p:nvSpPr>
        <p:spPr/>
        <p:txBody>
          <a:bodyPr/>
          <a:lstStyle/>
          <a:p>
            <a:fld id="{28DE4B12-ABD7-45EC-9466-F030D3F27978}" type="datetimeFigureOut">
              <a:rPr lang="en-IN" smtClean="0"/>
              <a:t>19-11-2023</a:t>
            </a:fld>
            <a:endParaRPr lang="en-IN"/>
          </a:p>
        </p:txBody>
      </p:sp>
      <p:sp>
        <p:nvSpPr>
          <p:cNvPr id="5" name="Footer Placeholder 4">
            <a:extLst>
              <a:ext uri="{FF2B5EF4-FFF2-40B4-BE49-F238E27FC236}">
                <a16:creationId xmlns:a16="http://schemas.microsoft.com/office/drawing/2014/main" id="{F6499BB1-F1D4-88E4-CC08-6F90A8D2E9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060C16-9944-0ACD-C91B-3AFAEDBC9DAE}"/>
              </a:ext>
            </a:extLst>
          </p:cNvPr>
          <p:cNvSpPr>
            <a:spLocks noGrp="1"/>
          </p:cNvSpPr>
          <p:nvPr>
            <p:ph type="sldNum" sz="quarter" idx="12"/>
          </p:nvPr>
        </p:nvSpPr>
        <p:spPr/>
        <p:txBody>
          <a:bodyPr/>
          <a:lstStyle/>
          <a:p>
            <a:fld id="{C95417C9-132F-42B4-85F3-6412135FB39D}" type="slidenum">
              <a:rPr lang="en-IN" smtClean="0"/>
              <a:t>‹#›</a:t>
            </a:fld>
            <a:endParaRPr lang="en-IN"/>
          </a:p>
        </p:txBody>
      </p:sp>
    </p:spTree>
    <p:extLst>
      <p:ext uri="{BB962C8B-B14F-4D97-AF65-F5344CB8AC3E}">
        <p14:creationId xmlns:p14="http://schemas.microsoft.com/office/powerpoint/2010/main" val="3720976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FC3C9F-0FB6-B8E8-CDE3-ABDEBBD263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65EAA37-198B-E848-A53E-3E13D3D3BB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C0CFE8-00C7-38CA-D658-4890074DB217}"/>
              </a:ext>
            </a:extLst>
          </p:cNvPr>
          <p:cNvSpPr>
            <a:spLocks noGrp="1"/>
          </p:cNvSpPr>
          <p:nvPr>
            <p:ph type="dt" sz="half" idx="10"/>
          </p:nvPr>
        </p:nvSpPr>
        <p:spPr/>
        <p:txBody>
          <a:bodyPr/>
          <a:lstStyle/>
          <a:p>
            <a:fld id="{28DE4B12-ABD7-45EC-9466-F030D3F27978}" type="datetimeFigureOut">
              <a:rPr lang="en-IN" smtClean="0"/>
              <a:t>19-11-2023</a:t>
            </a:fld>
            <a:endParaRPr lang="en-IN"/>
          </a:p>
        </p:txBody>
      </p:sp>
      <p:sp>
        <p:nvSpPr>
          <p:cNvPr id="5" name="Footer Placeholder 4">
            <a:extLst>
              <a:ext uri="{FF2B5EF4-FFF2-40B4-BE49-F238E27FC236}">
                <a16:creationId xmlns:a16="http://schemas.microsoft.com/office/drawing/2014/main" id="{BBDA6DDE-3A2F-B4BF-D2B2-6DBE78AE9F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BE4367-7C67-4E47-29DF-D8244CE9543C}"/>
              </a:ext>
            </a:extLst>
          </p:cNvPr>
          <p:cNvSpPr>
            <a:spLocks noGrp="1"/>
          </p:cNvSpPr>
          <p:nvPr>
            <p:ph type="sldNum" sz="quarter" idx="12"/>
          </p:nvPr>
        </p:nvSpPr>
        <p:spPr/>
        <p:txBody>
          <a:bodyPr/>
          <a:lstStyle/>
          <a:p>
            <a:fld id="{C95417C9-132F-42B4-85F3-6412135FB39D}" type="slidenum">
              <a:rPr lang="en-IN" smtClean="0"/>
              <a:t>‹#›</a:t>
            </a:fld>
            <a:endParaRPr lang="en-IN"/>
          </a:p>
        </p:txBody>
      </p:sp>
    </p:spTree>
    <p:extLst>
      <p:ext uri="{BB962C8B-B14F-4D97-AF65-F5344CB8AC3E}">
        <p14:creationId xmlns:p14="http://schemas.microsoft.com/office/powerpoint/2010/main" val="337623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97F5-6D31-8C77-B82D-E992F7C797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48D218-9449-963F-DD1C-B4B861160B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A30D9F-D29D-B53D-D8AA-8E9CF4FFC652}"/>
              </a:ext>
            </a:extLst>
          </p:cNvPr>
          <p:cNvSpPr>
            <a:spLocks noGrp="1"/>
          </p:cNvSpPr>
          <p:nvPr>
            <p:ph type="dt" sz="half" idx="10"/>
          </p:nvPr>
        </p:nvSpPr>
        <p:spPr/>
        <p:txBody>
          <a:bodyPr/>
          <a:lstStyle/>
          <a:p>
            <a:fld id="{28DE4B12-ABD7-45EC-9466-F030D3F27978}" type="datetimeFigureOut">
              <a:rPr lang="en-IN" smtClean="0"/>
              <a:t>19-11-2023</a:t>
            </a:fld>
            <a:endParaRPr lang="en-IN"/>
          </a:p>
        </p:txBody>
      </p:sp>
      <p:sp>
        <p:nvSpPr>
          <p:cNvPr id="5" name="Footer Placeholder 4">
            <a:extLst>
              <a:ext uri="{FF2B5EF4-FFF2-40B4-BE49-F238E27FC236}">
                <a16:creationId xmlns:a16="http://schemas.microsoft.com/office/drawing/2014/main" id="{F7A70FED-3BEE-EAAC-78F8-AF78B24894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AF923B-2D56-3D13-C5C5-BD828CC8D7B0}"/>
              </a:ext>
            </a:extLst>
          </p:cNvPr>
          <p:cNvSpPr>
            <a:spLocks noGrp="1"/>
          </p:cNvSpPr>
          <p:nvPr>
            <p:ph type="sldNum" sz="quarter" idx="12"/>
          </p:nvPr>
        </p:nvSpPr>
        <p:spPr/>
        <p:txBody>
          <a:bodyPr/>
          <a:lstStyle/>
          <a:p>
            <a:fld id="{C95417C9-132F-42B4-85F3-6412135FB39D}" type="slidenum">
              <a:rPr lang="en-IN" smtClean="0"/>
              <a:t>‹#›</a:t>
            </a:fld>
            <a:endParaRPr lang="en-IN"/>
          </a:p>
        </p:txBody>
      </p:sp>
    </p:spTree>
    <p:extLst>
      <p:ext uri="{BB962C8B-B14F-4D97-AF65-F5344CB8AC3E}">
        <p14:creationId xmlns:p14="http://schemas.microsoft.com/office/powerpoint/2010/main" val="3371894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83F2E-E4D0-7433-C561-D1528CB57D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E8686EB-79F7-5D40-A289-D691F53FC9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5A01E7-99A7-E779-E7EB-30D18A75934C}"/>
              </a:ext>
            </a:extLst>
          </p:cNvPr>
          <p:cNvSpPr>
            <a:spLocks noGrp="1"/>
          </p:cNvSpPr>
          <p:nvPr>
            <p:ph type="dt" sz="half" idx="10"/>
          </p:nvPr>
        </p:nvSpPr>
        <p:spPr/>
        <p:txBody>
          <a:bodyPr/>
          <a:lstStyle/>
          <a:p>
            <a:fld id="{28DE4B12-ABD7-45EC-9466-F030D3F27978}" type="datetimeFigureOut">
              <a:rPr lang="en-IN" smtClean="0"/>
              <a:t>19-11-2023</a:t>
            </a:fld>
            <a:endParaRPr lang="en-IN"/>
          </a:p>
        </p:txBody>
      </p:sp>
      <p:sp>
        <p:nvSpPr>
          <p:cNvPr id="5" name="Footer Placeholder 4">
            <a:extLst>
              <a:ext uri="{FF2B5EF4-FFF2-40B4-BE49-F238E27FC236}">
                <a16:creationId xmlns:a16="http://schemas.microsoft.com/office/drawing/2014/main" id="{80C2A310-F545-C4AA-A444-ADB5E6ADCF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F21697-7198-6C10-6E1B-4DF7A5FB2E5C}"/>
              </a:ext>
            </a:extLst>
          </p:cNvPr>
          <p:cNvSpPr>
            <a:spLocks noGrp="1"/>
          </p:cNvSpPr>
          <p:nvPr>
            <p:ph type="sldNum" sz="quarter" idx="12"/>
          </p:nvPr>
        </p:nvSpPr>
        <p:spPr/>
        <p:txBody>
          <a:bodyPr/>
          <a:lstStyle/>
          <a:p>
            <a:fld id="{C95417C9-132F-42B4-85F3-6412135FB39D}" type="slidenum">
              <a:rPr lang="en-IN" smtClean="0"/>
              <a:t>‹#›</a:t>
            </a:fld>
            <a:endParaRPr lang="en-IN"/>
          </a:p>
        </p:txBody>
      </p:sp>
    </p:spTree>
    <p:extLst>
      <p:ext uri="{BB962C8B-B14F-4D97-AF65-F5344CB8AC3E}">
        <p14:creationId xmlns:p14="http://schemas.microsoft.com/office/powerpoint/2010/main" val="750919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335FC-7F11-BEB8-9512-7E4502BAE5E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A933AD-A8AC-A2A0-7C0C-080DC73897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CF894CF-1269-ACFE-4E4C-740B6F6DB5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2382320-B9EA-B29C-C10A-D5482978463F}"/>
              </a:ext>
            </a:extLst>
          </p:cNvPr>
          <p:cNvSpPr>
            <a:spLocks noGrp="1"/>
          </p:cNvSpPr>
          <p:nvPr>
            <p:ph type="dt" sz="half" idx="10"/>
          </p:nvPr>
        </p:nvSpPr>
        <p:spPr/>
        <p:txBody>
          <a:bodyPr/>
          <a:lstStyle/>
          <a:p>
            <a:fld id="{28DE4B12-ABD7-45EC-9466-F030D3F27978}" type="datetimeFigureOut">
              <a:rPr lang="en-IN" smtClean="0"/>
              <a:t>19-11-2023</a:t>
            </a:fld>
            <a:endParaRPr lang="en-IN"/>
          </a:p>
        </p:txBody>
      </p:sp>
      <p:sp>
        <p:nvSpPr>
          <p:cNvPr id="6" name="Footer Placeholder 5">
            <a:extLst>
              <a:ext uri="{FF2B5EF4-FFF2-40B4-BE49-F238E27FC236}">
                <a16:creationId xmlns:a16="http://schemas.microsoft.com/office/drawing/2014/main" id="{574BE611-C975-1719-D37C-5229A8B412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AC9165-C36C-ED00-85BF-C03FC6EBACA9}"/>
              </a:ext>
            </a:extLst>
          </p:cNvPr>
          <p:cNvSpPr>
            <a:spLocks noGrp="1"/>
          </p:cNvSpPr>
          <p:nvPr>
            <p:ph type="sldNum" sz="quarter" idx="12"/>
          </p:nvPr>
        </p:nvSpPr>
        <p:spPr/>
        <p:txBody>
          <a:bodyPr/>
          <a:lstStyle/>
          <a:p>
            <a:fld id="{C95417C9-132F-42B4-85F3-6412135FB39D}" type="slidenum">
              <a:rPr lang="en-IN" smtClean="0"/>
              <a:t>‹#›</a:t>
            </a:fld>
            <a:endParaRPr lang="en-IN"/>
          </a:p>
        </p:txBody>
      </p:sp>
    </p:spTree>
    <p:extLst>
      <p:ext uri="{BB962C8B-B14F-4D97-AF65-F5344CB8AC3E}">
        <p14:creationId xmlns:p14="http://schemas.microsoft.com/office/powerpoint/2010/main" val="3122985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B4D7C-D8CA-ACC5-3832-2F47A0CED6A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B9A413-DC14-3D3D-4776-A86D85401C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288A71-A710-D36C-474E-5152E00E4B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8E5F620-8B1D-2E2F-5BFE-9691273601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D5A561-ECC8-2ACD-A25F-BBFFA190F6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B0C4BE4-E8E0-CBD2-6597-459D846C5C0A}"/>
              </a:ext>
            </a:extLst>
          </p:cNvPr>
          <p:cNvSpPr>
            <a:spLocks noGrp="1"/>
          </p:cNvSpPr>
          <p:nvPr>
            <p:ph type="dt" sz="half" idx="10"/>
          </p:nvPr>
        </p:nvSpPr>
        <p:spPr/>
        <p:txBody>
          <a:bodyPr/>
          <a:lstStyle/>
          <a:p>
            <a:fld id="{28DE4B12-ABD7-45EC-9466-F030D3F27978}" type="datetimeFigureOut">
              <a:rPr lang="en-IN" smtClean="0"/>
              <a:t>19-11-2023</a:t>
            </a:fld>
            <a:endParaRPr lang="en-IN"/>
          </a:p>
        </p:txBody>
      </p:sp>
      <p:sp>
        <p:nvSpPr>
          <p:cNvPr id="8" name="Footer Placeholder 7">
            <a:extLst>
              <a:ext uri="{FF2B5EF4-FFF2-40B4-BE49-F238E27FC236}">
                <a16:creationId xmlns:a16="http://schemas.microsoft.com/office/drawing/2014/main" id="{EC83D02C-20DC-1329-6EEE-98BCD2343C8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71241D0-E6EB-C27C-B7A0-30F70D23DC48}"/>
              </a:ext>
            </a:extLst>
          </p:cNvPr>
          <p:cNvSpPr>
            <a:spLocks noGrp="1"/>
          </p:cNvSpPr>
          <p:nvPr>
            <p:ph type="sldNum" sz="quarter" idx="12"/>
          </p:nvPr>
        </p:nvSpPr>
        <p:spPr/>
        <p:txBody>
          <a:bodyPr/>
          <a:lstStyle/>
          <a:p>
            <a:fld id="{C95417C9-132F-42B4-85F3-6412135FB39D}" type="slidenum">
              <a:rPr lang="en-IN" smtClean="0"/>
              <a:t>‹#›</a:t>
            </a:fld>
            <a:endParaRPr lang="en-IN"/>
          </a:p>
        </p:txBody>
      </p:sp>
    </p:spTree>
    <p:extLst>
      <p:ext uri="{BB962C8B-B14F-4D97-AF65-F5344CB8AC3E}">
        <p14:creationId xmlns:p14="http://schemas.microsoft.com/office/powerpoint/2010/main" val="290428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DBC06-7E15-C286-67CC-B3E1C43E579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8A5CDF1-42A7-909B-FBD7-C1C362716844}"/>
              </a:ext>
            </a:extLst>
          </p:cNvPr>
          <p:cNvSpPr>
            <a:spLocks noGrp="1"/>
          </p:cNvSpPr>
          <p:nvPr>
            <p:ph type="dt" sz="half" idx="10"/>
          </p:nvPr>
        </p:nvSpPr>
        <p:spPr/>
        <p:txBody>
          <a:bodyPr/>
          <a:lstStyle/>
          <a:p>
            <a:fld id="{28DE4B12-ABD7-45EC-9466-F030D3F27978}" type="datetimeFigureOut">
              <a:rPr lang="en-IN" smtClean="0"/>
              <a:t>19-11-2023</a:t>
            </a:fld>
            <a:endParaRPr lang="en-IN"/>
          </a:p>
        </p:txBody>
      </p:sp>
      <p:sp>
        <p:nvSpPr>
          <p:cNvPr id="4" name="Footer Placeholder 3">
            <a:extLst>
              <a:ext uri="{FF2B5EF4-FFF2-40B4-BE49-F238E27FC236}">
                <a16:creationId xmlns:a16="http://schemas.microsoft.com/office/drawing/2014/main" id="{48B34523-393B-9EEA-6E71-AD648810394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722CE34-A015-B992-787E-634076A629FE}"/>
              </a:ext>
            </a:extLst>
          </p:cNvPr>
          <p:cNvSpPr>
            <a:spLocks noGrp="1"/>
          </p:cNvSpPr>
          <p:nvPr>
            <p:ph type="sldNum" sz="quarter" idx="12"/>
          </p:nvPr>
        </p:nvSpPr>
        <p:spPr/>
        <p:txBody>
          <a:bodyPr/>
          <a:lstStyle/>
          <a:p>
            <a:fld id="{C95417C9-132F-42B4-85F3-6412135FB39D}" type="slidenum">
              <a:rPr lang="en-IN" smtClean="0"/>
              <a:t>‹#›</a:t>
            </a:fld>
            <a:endParaRPr lang="en-IN"/>
          </a:p>
        </p:txBody>
      </p:sp>
    </p:spTree>
    <p:extLst>
      <p:ext uri="{BB962C8B-B14F-4D97-AF65-F5344CB8AC3E}">
        <p14:creationId xmlns:p14="http://schemas.microsoft.com/office/powerpoint/2010/main" val="3349010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2541A4-110E-4E8A-3B7D-B8F57D5EC9DD}"/>
              </a:ext>
            </a:extLst>
          </p:cNvPr>
          <p:cNvSpPr>
            <a:spLocks noGrp="1"/>
          </p:cNvSpPr>
          <p:nvPr>
            <p:ph type="dt" sz="half" idx="10"/>
          </p:nvPr>
        </p:nvSpPr>
        <p:spPr/>
        <p:txBody>
          <a:bodyPr/>
          <a:lstStyle/>
          <a:p>
            <a:fld id="{28DE4B12-ABD7-45EC-9466-F030D3F27978}" type="datetimeFigureOut">
              <a:rPr lang="en-IN" smtClean="0"/>
              <a:t>19-11-2023</a:t>
            </a:fld>
            <a:endParaRPr lang="en-IN"/>
          </a:p>
        </p:txBody>
      </p:sp>
      <p:sp>
        <p:nvSpPr>
          <p:cNvPr id="3" name="Footer Placeholder 2">
            <a:extLst>
              <a:ext uri="{FF2B5EF4-FFF2-40B4-BE49-F238E27FC236}">
                <a16:creationId xmlns:a16="http://schemas.microsoft.com/office/drawing/2014/main" id="{8FF909A5-0015-A0D2-06E5-130D11DF97D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3D61079-3463-F595-A64B-107FA783A975}"/>
              </a:ext>
            </a:extLst>
          </p:cNvPr>
          <p:cNvSpPr>
            <a:spLocks noGrp="1"/>
          </p:cNvSpPr>
          <p:nvPr>
            <p:ph type="sldNum" sz="quarter" idx="12"/>
          </p:nvPr>
        </p:nvSpPr>
        <p:spPr/>
        <p:txBody>
          <a:bodyPr/>
          <a:lstStyle/>
          <a:p>
            <a:fld id="{C95417C9-132F-42B4-85F3-6412135FB39D}" type="slidenum">
              <a:rPr lang="en-IN" smtClean="0"/>
              <a:t>‹#›</a:t>
            </a:fld>
            <a:endParaRPr lang="en-IN"/>
          </a:p>
        </p:txBody>
      </p:sp>
    </p:spTree>
    <p:extLst>
      <p:ext uri="{BB962C8B-B14F-4D97-AF65-F5344CB8AC3E}">
        <p14:creationId xmlns:p14="http://schemas.microsoft.com/office/powerpoint/2010/main" val="1812555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8FAB-E61A-74EE-6B82-8508F7DCF2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AD82121-2245-9CF9-FEE9-5E160972D9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9935C8A-4C0D-2FF0-4148-D3993F68B2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ED422C-73A4-7227-A8CB-C1FC1E2B4503}"/>
              </a:ext>
            </a:extLst>
          </p:cNvPr>
          <p:cNvSpPr>
            <a:spLocks noGrp="1"/>
          </p:cNvSpPr>
          <p:nvPr>
            <p:ph type="dt" sz="half" idx="10"/>
          </p:nvPr>
        </p:nvSpPr>
        <p:spPr/>
        <p:txBody>
          <a:bodyPr/>
          <a:lstStyle/>
          <a:p>
            <a:fld id="{28DE4B12-ABD7-45EC-9466-F030D3F27978}" type="datetimeFigureOut">
              <a:rPr lang="en-IN" smtClean="0"/>
              <a:t>19-11-2023</a:t>
            </a:fld>
            <a:endParaRPr lang="en-IN"/>
          </a:p>
        </p:txBody>
      </p:sp>
      <p:sp>
        <p:nvSpPr>
          <p:cNvPr id="6" name="Footer Placeholder 5">
            <a:extLst>
              <a:ext uri="{FF2B5EF4-FFF2-40B4-BE49-F238E27FC236}">
                <a16:creationId xmlns:a16="http://schemas.microsoft.com/office/drawing/2014/main" id="{91654F6C-FCAC-7F4D-A05E-05E20382E4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B7744B-D7B3-C55A-9E75-BF086907B9D6}"/>
              </a:ext>
            </a:extLst>
          </p:cNvPr>
          <p:cNvSpPr>
            <a:spLocks noGrp="1"/>
          </p:cNvSpPr>
          <p:nvPr>
            <p:ph type="sldNum" sz="quarter" idx="12"/>
          </p:nvPr>
        </p:nvSpPr>
        <p:spPr/>
        <p:txBody>
          <a:bodyPr/>
          <a:lstStyle/>
          <a:p>
            <a:fld id="{C95417C9-132F-42B4-85F3-6412135FB39D}" type="slidenum">
              <a:rPr lang="en-IN" smtClean="0"/>
              <a:t>‹#›</a:t>
            </a:fld>
            <a:endParaRPr lang="en-IN"/>
          </a:p>
        </p:txBody>
      </p:sp>
    </p:spTree>
    <p:extLst>
      <p:ext uri="{BB962C8B-B14F-4D97-AF65-F5344CB8AC3E}">
        <p14:creationId xmlns:p14="http://schemas.microsoft.com/office/powerpoint/2010/main" val="1656724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4D60-29AE-DA90-BEEB-DEACA47106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6501B44-C3E6-2408-CD60-CC24D13D9E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07CD4C6-14F3-E487-7F6A-3E609BEDEC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81A7C1-51EC-D552-8A0F-60B1B1972869}"/>
              </a:ext>
            </a:extLst>
          </p:cNvPr>
          <p:cNvSpPr>
            <a:spLocks noGrp="1"/>
          </p:cNvSpPr>
          <p:nvPr>
            <p:ph type="dt" sz="half" idx="10"/>
          </p:nvPr>
        </p:nvSpPr>
        <p:spPr/>
        <p:txBody>
          <a:bodyPr/>
          <a:lstStyle/>
          <a:p>
            <a:fld id="{28DE4B12-ABD7-45EC-9466-F030D3F27978}" type="datetimeFigureOut">
              <a:rPr lang="en-IN" smtClean="0"/>
              <a:t>19-11-2023</a:t>
            </a:fld>
            <a:endParaRPr lang="en-IN"/>
          </a:p>
        </p:txBody>
      </p:sp>
      <p:sp>
        <p:nvSpPr>
          <p:cNvPr id="6" name="Footer Placeholder 5">
            <a:extLst>
              <a:ext uri="{FF2B5EF4-FFF2-40B4-BE49-F238E27FC236}">
                <a16:creationId xmlns:a16="http://schemas.microsoft.com/office/drawing/2014/main" id="{6CD950CB-3243-0A41-3020-684C249775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83801E-B698-144C-475B-0A157670C85F}"/>
              </a:ext>
            </a:extLst>
          </p:cNvPr>
          <p:cNvSpPr>
            <a:spLocks noGrp="1"/>
          </p:cNvSpPr>
          <p:nvPr>
            <p:ph type="sldNum" sz="quarter" idx="12"/>
          </p:nvPr>
        </p:nvSpPr>
        <p:spPr/>
        <p:txBody>
          <a:bodyPr/>
          <a:lstStyle/>
          <a:p>
            <a:fld id="{C95417C9-132F-42B4-85F3-6412135FB39D}" type="slidenum">
              <a:rPr lang="en-IN" smtClean="0"/>
              <a:t>‹#›</a:t>
            </a:fld>
            <a:endParaRPr lang="en-IN"/>
          </a:p>
        </p:txBody>
      </p:sp>
    </p:spTree>
    <p:extLst>
      <p:ext uri="{BB962C8B-B14F-4D97-AF65-F5344CB8AC3E}">
        <p14:creationId xmlns:p14="http://schemas.microsoft.com/office/powerpoint/2010/main" val="1198451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6C6EB0-22DF-8872-689E-5C9151EAD2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AFB0412-3274-D5E5-A961-F56D1DC0AC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4E053B-63AF-3DF1-200B-4BF3413892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E4B12-ABD7-45EC-9466-F030D3F27978}" type="datetimeFigureOut">
              <a:rPr lang="en-IN" smtClean="0"/>
              <a:t>19-11-2023</a:t>
            </a:fld>
            <a:endParaRPr lang="en-IN"/>
          </a:p>
        </p:txBody>
      </p:sp>
      <p:sp>
        <p:nvSpPr>
          <p:cNvPr id="5" name="Footer Placeholder 4">
            <a:extLst>
              <a:ext uri="{FF2B5EF4-FFF2-40B4-BE49-F238E27FC236}">
                <a16:creationId xmlns:a16="http://schemas.microsoft.com/office/drawing/2014/main" id="{D8D828FD-3F63-A812-E45F-6CDC4B89D5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72FBB4F-3271-EE22-2FC8-A07BB2B957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417C9-132F-42B4-85F3-6412135FB39D}" type="slidenum">
              <a:rPr lang="en-IN" smtClean="0"/>
              <a:t>‹#›</a:t>
            </a:fld>
            <a:endParaRPr lang="en-IN"/>
          </a:p>
        </p:txBody>
      </p:sp>
    </p:spTree>
    <p:extLst>
      <p:ext uri="{BB962C8B-B14F-4D97-AF65-F5344CB8AC3E}">
        <p14:creationId xmlns:p14="http://schemas.microsoft.com/office/powerpoint/2010/main" val="3918443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Fractal Geometry">
            <a:extLst>
              <a:ext uri="{FF2B5EF4-FFF2-40B4-BE49-F238E27FC236}">
                <a16:creationId xmlns:a16="http://schemas.microsoft.com/office/drawing/2014/main" id="{5BB3173A-264F-28AD-A226-91BE605C2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97" y="0"/>
            <a:ext cx="14473672"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Shape 9">
            <a:extLst>
              <a:ext uri="{FF2B5EF4-FFF2-40B4-BE49-F238E27FC236}">
                <a16:creationId xmlns:a16="http://schemas.microsoft.com/office/drawing/2014/main" id="{7BB0F69F-95B8-C8D5-FDA6-EC070BF4E5CE}"/>
              </a:ext>
            </a:extLst>
          </p:cNvPr>
          <p:cNvSpPr/>
          <p:nvPr/>
        </p:nvSpPr>
        <p:spPr>
          <a:xfrm>
            <a:off x="-824347" y="-644236"/>
            <a:ext cx="8430492" cy="8146472"/>
          </a:xfrm>
          <a:custGeom>
            <a:avLst/>
            <a:gdLst/>
            <a:ahLst/>
            <a:cxnLst/>
            <a:rect l="l" t="t" r="r" b="b"/>
            <a:pathLst>
              <a:path w="8430492" h="8146472">
                <a:moveTo>
                  <a:pt x="5848626" y="4921110"/>
                </a:moveTo>
                <a:lnTo>
                  <a:pt x="5882356" y="5239602"/>
                </a:lnTo>
                <a:lnTo>
                  <a:pt x="5816697" y="5239602"/>
                </a:lnTo>
                <a:close/>
                <a:moveTo>
                  <a:pt x="4086501" y="4921110"/>
                </a:moveTo>
                <a:lnTo>
                  <a:pt x="4120231" y="5239602"/>
                </a:lnTo>
                <a:lnTo>
                  <a:pt x="4054572" y="5239602"/>
                </a:lnTo>
                <a:close/>
                <a:moveTo>
                  <a:pt x="3405463" y="4744004"/>
                </a:moveTo>
                <a:cubicBezTo>
                  <a:pt x="3453584" y="4744004"/>
                  <a:pt x="3477645" y="4762654"/>
                  <a:pt x="3477645" y="4799954"/>
                </a:cubicBezTo>
                <a:lnTo>
                  <a:pt x="3477645" y="4976025"/>
                </a:lnTo>
                <a:cubicBezTo>
                  <a:pt x="3477645" y="5013829"/>
                  <a:pt x="3453584" y="5032731"/>
                  <a:pt x="3405463" y="5032731"/>
                </a:cubicBezTo>
                <a:close/>
                <a:moveTo>
                  <a:pt x="1623990" y="4744004"/>
                </a:moveTo>
                <a:cubicBezTo>
                  <a:pt x="1649291" y="4744004"/>
                  <a:pt x="1661942" y="4754670"/>
                  <a:pt x="1661942" y="4776002"/>
                </a:cubicBezTo>
                <a:lnTo>
                  <a:pt x="1661942" y="5503028"/>
                </a:lnTo>
                <a:cubicBezTo>
                  <a:pt x="1661942" y="5524360"/>
                  <a:pt x="1649291" y="5535026"/>
                  <a:pt x="1623990" y="5535026"/>
                </a:cubicBezTo>
                <a:cubicBezTo>
                  <a:pt x="1597697" y="5535026"/>
                  <a:pt x="1584551" y="5524360"/>
                  <a:pt x="1584551" y="5503028"/>
                </a:cubicBezTo>
                <a:lnTo>
                  <a:pt x="1584551" y="4776002"/>
                </a:lnTo>
                <a:cubicBezTo>
                  <a:pt x="1584551" y="4754670"/>
                  <a:pt x="1597697" y="4744004"/>
                  <a:pt x="1623990" y="4744004"/>
                </a:cubicBezTo>
                <a:close/>
                <a:moveTo>
                  <a:pt x="6208789" y="4607082"/>
                </a:moveTo>
                <a:lnTo>
                  <a:pt x="6208789" y="5674180"/>
                </a:lnTo>
                <a:lnTo>
                  <a:pt x="6648576" y="5674180"/>
                </a:lnTo>
                <a:lnTo>
                  <a:pt x="6648576" y="5537258"/>
                </a:lnTo>
                <a:lnTo>
                  <a:pt x="6443194" y="5537258"/>
                </a:lnTo>
                <a:lnTo>
                  <a:pt x="6443194" y="4607082"/>
                </a:lnTo>
                <a:close/>
                <a:moveTo>
                  <a:pt x="5700228" y="4607082"/>
                </a:moveTo>
                <a:lnTo>
                  <a:pt x="5524924" y="5674180"/>
                </a:lnTo>
                <a:lnTo>
                  <a:pt x="5757189" y="5674180"/>
                </a:lnTo>
                <a:lnTo>
                  <a:pt x="5797222" y="5387686"/>
                </a:lnTo>
                <a:lnTo>
                  <a:pt x="5901239" y="5387686"/>
                </a:lnTo>
                <a:lnTo>
                  <a:pt x="5940806" y="5674180"/>
                </a:lnTo>
                <a:lnTo>
                  <a:pt x="6173071" y="5674180"/>
                </a:lnTo>
                <a:lnTo>
                  <a:pt x="5997442" y="4607082"/>
                </a:lnTo>
                <a:close/>
                <a:moveTo>
                  <a:pt x="4998966" y="4607082"/>
                </a:moveTo>
                <a:lnTo>
                  <a:pt x="4998966" y="4746237"/>
                </a:lnTo>
                <a:lnTo>
                  <a:pt x="5129934" y="4746237"/>
                </a:lnTo>
                <a:lnTo>
                  <a:pt x="5129934" y="5674180"/>
                </a:lnTo>
                <a:lnTo>
                  <a:pt x="5364339" y="5674180"/>
                </a:lnTo>
                <a:lnTo>
                  <a:pt x="5364339" y="4746237"/>
                </a:lnTo>
                <a:lnTo>
                  <a:pt x="5495308" y="4746237"/>
                </a:lnTo>
                <a:lnTo>
                  <a:pt x="5495308" y="4607082"/>
                </a:lnTo>
                <a:close/>
                <a:moveTo>
                  <a:pt x="3938103" y="4607082"/>
                </a:moveTo>
                <a:lnTo>
                  <a:pt x="3762799" y="5674180"/>
                </a:lnTo>
                <a:lnTo>
                  <a:pt x="3995064" y="5674180"/>
                </a:lnTo>
                <a:lnTo>
                  <a:pt x="4035097" y="5387686"/>
                </a:lnTo>
                <a:lnTo>
                  <a:pt x="4139114" y="5387686"/>
                </a:lnTo>
                <a:lnTo>
                  <a:pt x="4178681" y="5674180"/>
                </a:lnTo>
                <a:lnTo>
                  <a:pt x="4410946" y="5674180"/>
                </a:lnTo>
                <a:lnTo>
                  <a:pt x="4235317" y="4607082"/>
                </a:lnTo>
                <a:close/>
                <a:moveTo>
                  <a:pt x="3171059" y="4607082"/>
                </a:moveTo>
                <a:lnTo>
                  <a:pt x="3171059" y="5674180"/>
                </a:lnTo>
                <a:lnTo>
                  <a:pt x="3405463" y="5674180"/>
                </a:lnTo>
                <a:lnTo>
                  <a:pt x="3405463" y="5162211"/>
                </a:lnTo>
                <a:cubicBezTo>
                  <a:pt x="3454080" y="5162211"/>
                  <a:pt x="3478389" y="5180319"/>
                  <a:pt x="3478389" y="5216534"/>
                </a:cubicBezTo>
                <a:cubicBezTo>
                  <a:pt x="3478389" y="5218518"/>
                  <a:pt x="3477645" y="5263911"/>
                  <a:pt x="3476156" y="5352711"/>
                </a:cubicBezTo>
                <a:lnTo>
                  <a:pt x="3474668" y="5416707"/>
                </a:lnTo>
                <a:lnTo>
                  <a:pt x="3474668" y="5418196"/>
                </a:lnTo>
                <a:cubicBezTo>
                  <a:pt x="3474668" y="5559582"/>
                  <a:pt x="3487319" y="5645407"/>
                  <a:pt x="3512619" y="5675668"/>
                </a:cubicBezTo>
                <a:lnTo>
                  <a:pt x="3747024" y="5675668"/>
                </a:lnTo>
                <a:cubicBezTo>
                  <a:pt x="3717754" y="5652848"/>
                  <a:pt x="3703119" y="5556110"/>
                  <a:pt x="3703119" y="5385453"/>
                </a:cubicBezTo>
                <a:lnTo>
                  <a:pt x="3706840" y="5268623"/>
                </a:lnTo>
                <a:cubicBezTo>
                  <a:pt x="3706840" y="5173870"/>
                  <a:pt x="3658223" y="5115082"/>
                  <a:pt x="3560988" y="5092262"/>
                </a:cubicBezTo>
                <a:cubicBezTo>
                  <a:pt x="3657727" y="5062993"/>
                  <a:pt x="3706096" y="5006934"/>
                  <a:pt x="3706096" y="4924086"/>
                </a:cubicBezTo>
                <a:lnTo>
                  <a:pt x="3706096" y="4796094"/>
                </a:lnTo>
                <a:cubicBezTo>
                  <a:pt x="3706096" y="4730610"/>
                  <a:pt x="3681663" y="4682737"/>
                  <a:pt x="3632798" y="4652475"/>
                </a:cubicBezTo>
                <a:cubicBezTo>
                  <a:pt x="3583933" y="4622213"/>
                  <a:pt x="3526510" y="4607082"/>
                  <a:pt x="3460530" y="4607082"/>
                </a:cubicBezTo>
                <a:close/>
                <a:moveTo>
                  <a:pt x="2691832" y="4607082"/>
                </a:moveTo>
                <a:lnTo>
                  <a:pt x="2691832" y="5674180"/>
                </a:lnTo>
                <a:lnTo>
                  <a:pt x="2926237" y="5674180"/>
                </a:lnTo>
                <a:lnTo>
                  <a:pt x="2926237" y="5162211"/>
                </a:lnTo>
                <a:lnTo>
                  <a:pt x="3109295" y="5162211"/>
                </a:lnTo>
                <a:lnTo>
                  <a:pt x="3109295" y="5032731"/>
                </a:lnTo>
                <a:lnTo>
                  <a:pt x="2926237" y="5032731"/>
                </a:lnTo>
                <a:lnTo>
                  <a:pt x="2926237" y="4744004"/>
                </a:lnTo>
                <a:lnTo>
                  <a:pt x="3130875" y="4744004"/>
                </a:lnTo>
                <a:lnTo>
                  <a:pt x="3130875" y="4607082"/>
                </a:lnTo>
                <a:close/>
                <a:moveTo>
                  <a:pt x="1939357" y="4607082"/>
                </a:moveTo>
                <a:lnTo>
                  <a:pt x="1939357" y="5674180"/>
                </a:lnTo>
                <a:lnTo>
                  <a:pt x="2173762" y="5674180"/>
                </a:lnTo>
                <a:lnTo>
                  <a:pt x="2173762" y="5162211"/>
                </a:lnTo>
                <a:lnTo>
                  <a:pt x="2356820" y="5162211"/>
                </a:lnTo>
                <a:lnTo>
                  <a:pt x="2356820" y="5032731"/>
                </a:lnTo>
                <a:lnTo>
                  <a:pt x="2173762" y="5032731"/>
                </a:lnTo>
                <a:lnTo>
                  <a:pt x="2173762" y="4744004"/>
                </a:lnTo>
                <a:lnTo>
                  <a:pt x="2378400" y="4744004"/>
                </a:lnTo>
                <a:lnTo>
                  <a:pt x="2378400" y="4607082"/>
                </a:lnTo>
                <a:close/>
                <a:moveTo>
                  <a:pt x="6953325" y="4597409"/>
                </a:moveTo>
                <a:cubicBezTo>
                  <a:pt x="6772483" y="4597409"/>
                  <a:pt x="6682063" y="4666614"/>
                  <a:pt x="6682063" y="4805024"/>
                </a:cubicBezTo>
                <a:lnTo>
                  <a:pt x="6682063" y="4924830"/>
                </a:lnTo>
                <a:cubicBezTo>
                  <a:pt x="6682063" y="4964518"/>
                  <a:pt x="6694217" y="5000981"/>
                  <a:pt x="6718526" y="5034219"/>
                </a:cubicBezTo>
                <a:cubicBezTo>
                  <a:pt x="6742834" y="5067457"/>
                  <a:pt x="6804846" y="5132446"/>
                  <a:pt x="6904561" y="5229184"/>
                </a:cubicBezTo>
                <a:cubicBezTo>
                  <a:pt x="6956154" y="5281274"/>
                  <a:pt x="6981951" y="5326666"/>
                  <a:pt x="6981951" y="5365362"/>
                </a:cubicBezTo>
                <a:lnTo>
                  <a:pt x="6981951" y="5491866"/>
                </a:lnTo>
                <a:cubicBezTo>
                  <a:pt x="6981951" y="5516174"/>
                  <a:pt x="6967692" y="5528328"/>
                  <a:pt x="6939175" y="5528328"/>
                </a:cubicBezTo>
                <a:cubicBezTo>
                  <a:pt x="6909649" y="5528328"/>
                  <a:pt x="6894887" y="5516174"/>
                  <a:pt x="6894887" y="5491866"/>
                </a:cubicBezTo>
                <a:lnTo>
                  <a:pt x="6894887" y="5247043"/>
                </a:lnTo>
                <a:lnTo>
                  <a:pt x="6682063" y="5247043"/>
                </a:lnTo>
                <a:lnTo>
                  <a:pt x="6682063" y="5490377"/>
                </a:lnTo>
                <a:cubicBezTo>
                  <a:pt x="6682063" y="5619362"/>
                  <a:pt x="6769495" y="5683854"/>
                  <a:pt x="6944361" y="5683854"/>
                </a:cubicBezTo>
                <a:cubicBezTo>
                  <a:pt x="7125690" y="5683854"/>
                  <a:pt x="7216356" y="5612913"/>
                  <a:pt x="7216356" y="5471030"/>
                </a:cubicBezTo>
                <a:lnTo>
                  <a:pt x="7216356" y="5334852"/>
                </a:lnTo>
                <a:cubicBezTo>
                  <a:pt x="7216356" y="5287723"/>
                  <a:pt x="7203054" y="5245555"/>
                  <a:pt x="7176451" y="5208348"/>
                </a:cubicBezTo>
                <a:cubicBezTo>
                  <a:pt x="7149848" y="5171141"/>
                  <a:pt x="7087561" y="5105657"/>
                  <a:pt x="6989591" y="5011895"/>
                </a:cubicBezTo>
                <a:cubicBezTo>
                  <a:pt x="6936880" y="4959309"/>
                  <a:pt x="6910526" y="4913172"/>
                  <a:pt x="6910526" y="4873485"/>
                </a:cubicBezTo>
                <a:lnTo>
                  <a:pt x="6906049" y="4804280"/>
                </a:lnTo>
                <a:cubicBezTo>
                  <a:pt x="6906049" y="4763104"/>
                  <a:pt x="6919959" y="4742516"/>
                  <a:pt x="6947779" y="4742516"/>
                </a:cubicBezTo>
                <a:cubicBezTo>
                  <a:pt x="6971553" y="4742516"/>
                  <a:pt x="6983440" y="4753182"/>
                  <a:pt x="6983440" y="4774514"/>
                </a:cubicBezTo>
                <a:lnTo>
                  <a:pt x="6983440" y="4970967"/>
                </a:lnTo>
                <a:lnTo>
                  <a:pt x="7196264" y="4970967"/>
                </a:lnTo>
                <a:lnTo>
                  <a:pt x="7196264" y="4786420"/>
                </a:lnTo>
                <a:cubicBezTo>
                  <a:pt x="7196264" y="4660413"/>
                  <a:pt x="7115284" y="4597409"/>
                  <a:pt x="6953325" y="4597409"/>
                </a:cubicBezTo>
                <a:close/>
                <a:moveTo>
                  <a:pt x="4714555" y="4597409"/>
                </a:moveTo>
                <a:cubicBezTo>
                  <a:pt x="4533977" y="4597409"/>
                  <a:pt x="4443688" y="4666614"/>
                  <a:pt x="4443688" y="4805024"/>
                </a:cubicBezTo>
                <a:lnTo>
                  <a:pt x="4443688" y="5491866"/>
                </a:lnTo>
                <a:cubicBezTo>
                  <a:pt x="4443688" y="5619858"/>
                  <a:pt x="4533977" y="5683854"/>
                  <a:pt x="4714555" y="5683854"/>
                </a:cubicBezTo>
                <a:cubicBezTo>
                  <a:pt x="4777063" y="5683854"/>
                  <a:pt x="4833121" y="5668599"/>
                  <a:pt x="4882731" y="5638089"/>
                </a:cubicBezTo>
                <a:cubicBezTo>
                  <a:pt x="4932340" y="5607579"/>
                  <a:pt x="4957145" y="5567024"/>
                  <a:pt x="4957145" y="5516422"/>
                </a:cubicBezTo>
                <a:lnTo>
                  <a:pt x="4957145" y="5245555"/>
                </a:lnTo>
                <a:lnTo>
                  <a:pt x="4744321" y="5245555"/>
                </a:lnTo>
                <a:lnTo>
                  <a:pt x="4744321" y="5508981"/>
                </a:lnTo>
                <a:cubicBezTo>
                  <a:pt x="4744321" y="5526344"/>
                  <a:pt x="4733535" y="5535026"/>
                  <a:pt x="4711962" y="5535026"/>
                </a:cubicBezTo>
                <a:cubicBezTo>
                  <a:pt x="4689382" y="5535026"/>
                  <a:pt x="4678092" y="5526344"/>
                  <a:pt x="4678092" y="5508981"/>
                </a:cubicBezTo>
                <a:lnTo>
                  <a:pt x="4678092" y="4768561"/>
                </a:lnTo>
                <a:cubicBezTo>
                  <a:pt x="4678092" y="4751198"/>
                  <a:pt x="4689382" y="4742516"/>
                  <a:pt x="4711962" y="4742516"/>
                </a:cubicBezTo>
                <a:cubicBezTo>
                  <a:pt x="4733535" y="4742516"/>
                  <a:pt x="4744321" y="4751198"/>
                  <a:pt x="4744321" y="4768561"/>
                </a:cubicBezTo>
                <a:lnTo>
                  <a:pt x="4744321" y="4979897"/>
                </a:lnTo>
                <a:lnTo>
                  <a:pt x="4957145" y="4979897"/>
                </a:lnTo>
                <a:lnTo>
                  <a:pt x="4957145" y="4786420"/>
                </a:lnTo>
                <a:cubicBezTo>
                  <a:pt x="4957145" y="4660413"/>
                  <a:pt x="4876282" y="4597409"/>
                  <a:pt x="4714555" y="4597409"/>
                </a:cubicBezTo>
                <a:close/>
                <a:moveTo>
                  <a:pt x="1625107" y="4597409"/>
                </a:moveTo>
                <a:cubicBezTo>
                  <a:pt x="1445769" y="4597409"/>
                  <a:pt x="1356100" y="4666614"/>
                  <a:pt x="1356100" y="4805024"/>
                </a:cubicBezTo>
                <a:lnTo>
                  <a:pt x="1356100" y="5491866"/>
                </a:lnTo>
                <a:cubicBezTo>
                  <a:pt x="1356100" y="5619858"/>
                  <a:pt x="1445273" y="5683854"/>
                  <a:pt x="1623618" y="5683854"/>
                </a:cubicBezTo>
                <a:cubicBezTo>
                  <a:pt x="1702885" y="5683854"/>
                  <a:pt x="1767164" y="5667111"/>
                  <a:pt x="1816455" y="5633624"/>
                </a:cubicBezTo>
                <a:cubicBezTo>
                  <a:pt x="1865747" y="5600138"/>
                  <a:pt x="1890393" y="5552389"/>
                  <a:pt x="1890393" y="5490377"/>
                </a:cubicBezTo>
                <a:lnTo>
                  <a:pt x="1890393" y="4803535"/>
                </a:lnTo>
                <a:cubicBezTo>
                  <a:pt x="1890393" y="4666118"/>
                  <a:pt x="1801964" y="4597409"/>
                  <a:pt x="1625107" y="4597409"/>
                </a:cubicBezTo>
                <a:close/>
                <a:moveTo>
                  <a:pt x="3953448" y="3325970"/>
                </a:moveTo>
                <a:cubicBezTo>
                  <a:pt x="3997105" y="3325970"/>
                  <a:pt x="4018932" y="3344574"/>
                  <a:pt x="4018932" y="3381781"/>
                </a:cubicBezTo>
                <a:lnTo>
                  <a:pt x="4018932" y="3651904"/>
                </a:lnTo>
                <a:cubicBezTo>
                  <a:pt x="4018932" y="3689607"/>
                  <a:pt x="3997105" y="3708458"/>
                  <a:pt x="3953448" y="3708458"/>
                </a:cubicBezTo>
                <a:close/>
                <a:moveTo>
                  <a:pt x="5105675" y="3092310"/>
                </a:moveTo>
                <a:lnTo>
                  <a:pt x="5139406" y="3410802"/>
                </a:lnTo>
                <a:lnTo>
                  <a:pt x="5073747" y="3410802"/>
                </a:lnTo>
                <a:close/>
                <a:moveTo>
                  <a:pt x="3953448" y="2915204"/>
                </a:moveTo>
                <a:cubicBezTo>
                  <a:pt x="3997105" y="2915204"/>
                  <a:pt x="4018932" y="2933854"/>
                  <a:pt x="4018932" y="2971154"/>
                </a:cubicBezTo>
                <a:lnTo>
                  <a:pt x="4018932" y="3153190"/>
                </a:lnTo>
                <a:cubicBezTo>
                  <a:pt x="4018932" y="3190986"/>
                  <a:pt x="3997105" y="3209884"/>
                  <a:pt x="3953448" y="3209884"/>
                </a:cubicBezTo>
                <a:close/>
                <a:moveTo>
                  <a:pt x="6576990" y="2778283"/>
                </a:moveTo>
                <a:cubicBezTo>
                  <a:pt x="6636521" y="2973744"/>
                  <a:pt x="6681666" y="3117859"/>
                  <a:pt x="6712424" y="3210628"/>
                </a:cubicBezTo>
                <a:cubicBezTo>
                  <a:pt x="6748142" y="3320265"/>
                  <a:pt x="6768234" y="3393935"/>
                  <a:pt x="6772699" y="3431638"/>
                </a:cubicBezTo>
                <a:lnTo>
                  <a:pt x="6772699" y="3845380"/>
                </a:lnTo>
                <a:lnTo>
                  <a:pt x="7007103" y="3845380"/>
                </a:lnTo>
                <a:lnTo>
                  <a:pt x="7007103" y="3423453"/>
                </a:lnTo>
                <a:lnTo>
                  <a:pt x="7083750" y="3208396"/>
                </a:lnTo>
                <a:lnTo>
                  <a:pt x="7237043" y="2778283"/>
                </a:lnTo>
                <a:lnTo>
                  <a:pt x="7026114" y="2778283"/>
                </a:lnTo>
                <a:lnTo>
                  <a:pt x="6906284" y="3156643"/>
                </a:lnTo>
                <a:lnTo>
                  <a:pt x="6800709" y="2778283"/>
                </a:lnTo>
                <a:close/>
                <a:moveTo>
                  <a:pt x="6056241" y="2778283"/>
                </a:moveTo>
                <a:lnTo>
                  <a:pt x="6056241" y="2917437"/>
                </a:lnTo>
                <a:lnTo>
                  <a:pt x="6187209" y="2917437"/>
                </a:lnTo>
                <a:lnTo>
                  <a:pt x="6187209" y="3845380"/>
                </a:lnTo>
                <a:lnTo>
                  <a:pt x="6421614" y="3845380"/>
                </a:lnTo>
                <a:lnTo>
                  <a:pt x="6421614" y="2917437"/>
                </a:lnTo>
                <a:lnTo>
                  <a:pt x="6552582" y="2917437"/>
                </a:lnTo>
                <a:lnTo>
                  <a:pt x="6552582" y="2778283"/>
                </a:lnTo>
                <a:close/>
                <a:moveTo>
                  <a:pt x="5462119" y="2778283"/>
                </a:moveTo>
                <a:lnTo>
                  <a:pt x="5462119" y="3663066"/>
                </a:lnTo>
                <a:cubicBezTo>
                  <a:pt x="5462119" y="3730535"/>
                  <a:pt x="5489280" y="3779400"/>
                  <a:pt x="5543602" y="3809662"/>
                </a:cubicBezTo>
                <a:cubicBezTo>
                  <a:pt x="5597925" y="3839923"/>
                  <a:pt x="5662045" y="3855054"/>
                  <a:pt x="5735963" y="3855054"/>
                </a:cubicBezTo>
                <a:cubicBezTo>
                  <a:pt x="5815834" y="3855054"/>
                  <a:pt x="5881318" y="3838187"/>
                  <a:pt x="5932416" y="3804453"/>
                </a:cubicBezTo>
                <a:cubicBezTo>
                  <a:pt x="5983513" y="3770718"/>
                  <a:pt x="6009062" y="3723093"/>
                  <a:pt x="6009062" y="3661578"/>
                </a:cubicBezTo>
                <a:lnTo>
                  <a:pt x="6009062" y="2778283"/>
                </a:lnTo>
                <a:lnTo>
                  <a:pt x="5774658" y="2778283"/>
                </a:lnTo>
                <a:lnTo>
                  <a:pt x="5774658" y="3674228"/>
                </a:lnTo>
                <a:cubicBezTo>
                  <a:pt x="5774658" y="3695560"/>
                  <a:pt x="5761759" y="3706226"/>
                  <a:pt x="5735963" y="3706226"/>
                </a:cubicBezTo>
                <a:cubicBezTo>
                  <a:pt x="5709670" y="3706226"/>
                  <a:pt x="5696523" y="3695560"/>
                  <a:pt x="5696523" y="3674228"/>
                </a:cubicBezTo>
                <a:lnTo>
                  <a:pt x="5696523" y="2778283"/>
                </a:lnTo>
                <a:close/>
                <a:moveTo>
                  <a:pt x="4957278" y="2778283"/>
                </a:moveTo>
                <a:lnTo>
                  <a:pt x="4781974" y="3845380"/>
                </a:lnTo>
                <a:lnTo>
                  <a:pt x="5014239" y="3845380"/>
                </a:lnTo>
                <a:lnTo>
                  <a:pt x="5054272" y="3558886"/>
                </a:lnTo>
                <a:lnTo>
                  <a:pt x="5158289" y="3558886"/>
                </a:lnTo>
                <a:lnTo>
                  <a:pt x="5197856" y="3845380"/>
                </a:lnTo>
                <a:lnTo>
                  <a:pt x="5430121" y="3845380"/>
                </a:lnTo>
                <a:lnTo>
                  <a:pt x="5254492" y="2778283"/>
                </a:lnTo>
                <a:close/>
                <a:moveTo>
                  <a:pt x="4301557" y="2778283"/>
                </a:moveTo>
                <a:lnTo>
                  <a:pt x="4301557" y="3845380"/>
                </a:lnTo>
                <a:lnTo>
                  <a:pt x="4759948" y="3845380"/>
                </a:lnTo>
                <a:lnTo>
                  <a:pt x="4759948" y="3708458"/>
                </a:lnTo>
                <a:lnTo>
                  <a:pt x="4535961" y="3708458"/>
                </a:lnTo>
                <a:lnTo>
                  <a:pt x="4535961" y="3333412"/>
                </a:lnTo>
                <a:lnTo>
                  <a:pt x="4735391" y="3333412"/>
                </a:lnTo>
                <a:lnTo>
                  <a:pt x="4735391" y="3203931"/>
                </a:lnTo>
                <a:lnTo>
                  <a:pt x="4535961" y="3203931"/>
                </a:lnTo>
                <a:lnTo>
                  <a:pt x="4535961" y="2915204"/>
                </a:lnTo>
                <a:lnTo>
                  <a:pt x="4756971" y="2915204"/>
                </a:lnTo>
                <a:lnTo>
                  <a:pt x="4756971" y="2778283"/>
                </a:lnTo>
                <a:close/>
                <a:moveTo>
                  <a:pt x="3719044" y="2778283"/>
                </a:moveTo>
                <a:lnTo>
                  <a:pt x="3719044" y="3845380"/>
                </a:lnTo>
                <a:lnTo>
                  <a:pt x="4014468" y="3845380"/>
                </a:lnTo>
                <a:cubicBezTo>
                  <a:pt x="4077968" y="3845380"/>
                  <a:pt x="4132662" y="3827893"/>
                  <a:pt x="4178551" y="3792918"/>
                </a:cubicBezTo>
                <a:cubicBezTo>
                  <a:pt x="4224439" y="3757944"/>
                  <a:pt x="4247384" y="3705234"/>
                  <a:pt x="4247384" y="3634789"/>
                </a:cubicBezTo>
                <a:lnTo>
                  <a:pt x="4247384" y="3427917"/>
                </a:lnTo>
                <a:cubicBezTo>
                  <a:pt x="4247384" y="3349038"/>
                  <a:pt x="4199262" y="3297693"/>
                  <a:pt x="4103020" y="3273880"/>
                </a:cubicBezTo>
                <a:cubicBezTo>
                  <a:pt x="4194302" y="3243123"/>
                  <a:pt x="4239942" y="3190289"/>
                  <a:pt x="4239942" y="3115378"/>
                </a:cubicBezTo>
                <a:lnTo>
                  <a:pt x="4239942" y="2967294"/>
                </a:lnTo>
                <a:cubicBezTo>
                  <a:pt x="4239942" y="2901314"/>
                  <a:pt x="4215634" y="2853317"/>
                  <a:pt x="4167017" y="2823303"/>
                </a:cubicBezTo>
                <a:cubicBezTo>
                  <a:pt x="4118399" y="2793289"/>
                  <a:pt x="4061101" y="2778283"/>
                  <a:pt x="3995120" y="2778283"/>
                </a:cubicBezTo>
                <a:close/>
                <a:moveTo>
                  <a:pt x="2958532" y="2778283"/>
                </a:moveTo>
                <a:lnTo>
                  <a:pt x="2958532" y="3845380"/>
                </a:lnTo>
                <a:lnTo>
                  <a:pt x="3416923" y="3845380"/>
                </a:lnTo>
                <a:lnTo>
                  <a:pt x="3416923" y="3708458"/>
                </a:lnTo>
                <a:lnTo>
                  <a:pt x="3192937" y="3708458"/>
                </a:lnTo>
                <a:lnTo>
                  <a:pt x="3192937" y="3333412"/>
                </a:lnTo>
                <a:lnTo>
                  <a:pt x="3392366" y="3333412"/>
                </a:lnTo>
                <a:lnTo>
                  <a:pt x="3392366" y="3203931"/>
                </a:lnTo>
                <a:lnTo>
                  <a:pt x="3192937" y="3203931"/>
                </a:lnTo>
                <a:lnTo>
                  <a:pt x="3192937" y="2915204"/>
                </a:lnTo>
                <a:lnTo>
                  <a:pt x="3413947" y="2915204"/>
                </a:lnTo>
                <a:lnTo>
                  <a:pt x="3413947" y="2778283"/>
                </a:lnTo>
                <a:close/>
                <a:moveTo>
                  <a:pt x="2373787" y="2778283"/>
                </a:moveTo>
                <a:lnTo>
                  <a:pt x="2373787" y="3845380"/>
                </a:lnTo>
                <a:lnTo>
                  <a:pt x="2608191" y="3845380"/>
                </a:lnTo>
                <a:lnTo>
                  <a:pt x="2608191" y="3333412"/>
                </a:lnTo>
                <a:lnTo>
                  <a:pt x="2673675" y="3333412"/>
                </a:lnTo>
                <a:lnTo>
                  <a:pt x="2673675" y="3845380"/>
                </a:lnTo>
                <a:lnTo>
                  <a:pt x="2908080" y="3845380"/>
                </a:lnTo>
                <a:lnTo>
                  <a:pt x="2908080" y="2778283"/>
                </a:lnTo>
                <a:lnTo>
                  <a:pt x="2673675" y="2778283"/>
                </a:lnTo>
                <a:lnTo>
                  <a:pt x="2673675" y="3203931"/>
                </a:lnTo>
                <a:lnTo>
                  <a:pt x="2608191" y="3203931"/>
                </a:lnTo>
                <a:lnTo>
                  <a:pt x="2608191" y="2778283"/>
                </a:lnTo>
                <a:close/>
                <a:moveTo>
                  <a:pt x="1836666" y="2778283"/>
                </a:moveTo>
                <a:lnTo>
                  <a:pt x="1836666" y="2917437"/>
                </a:lnTo>
                <a:lnTo>
                  <a:pt x="1967635" y="2917437"/>
                </a:lnTo>
                <a:lnTo>
                  <a:pt x="1967635" y="3845380"/>
                </a:lnTo>
                <a:lnTo>
                  <a:pt x="2202039" y="3845380"/>
                </a:lnTo>
                <a:lnTo>
                  <a:pt x="2202039" y="2917437"/>
                </a:lnTo>
                <a:lnTo>
                  <a:pt x="2333008" y="2917437"/>
                </a:lnTo>
                <a:lnTo>
                  <a:pt x="2333008" y="2778283"/>
                </a:lnTo>
                <a:close/>
                <a:moveTo>
                  <a:pt x="0" y="0"/>
                </a:moveTo>
                <a:lnTo>
                  <a:pt x="4215246" y="0"/>
                </a:lnTo>
                <a:cubicBezTo>
                  <a:pt x="6543262" y="0"/>
                  <a:pt x="8430492" y="1823650"/>
                  <a:pt x="8430492" y="4073236"/>
                </a:cubicBezTo>
                <a:cubicBezTo>
                  <a:pt x="8430492" y="6322822"/>
                  <a:pt x="6543262" y="8146472"/>
                  <a:pt x="4215246" y="8146472"/>
                </a:cubicBezTo>
                <a:lnTo>
                  <a:pt x="0" y="8146472"/>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a:p>
            <a:pPr algn="ctr"/>
            <a:endParaRPr lang="en-IN" dirty="0"/>
          </a:p>
        </p:txBody>
      </p:sp>
      <p:pic>
        <p:nvPicPr>
          <p:cNvPr id="11" name="Pythagorean Fractal (720p) (1)">
            <a:hlinkClick r:id="" action="ppaction://media"/>
            <a:extLst>
              <a:ext uri="{FF2B5EF4-FFF2-40B4-BE49-F238E27FC236}">
                <a16:creationId xmlns:a16="http://schemas.microsoft.com/office/drawing/2014/main" id="{99FA7B06-F109-9644-F21D-5B6EDC580F8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5282" b="33725"/>
          <a:stretch/>
        </p:blipFill>
        <p:spPr>
          <a:xfrm>
            <a:off x="6507453" y="1474612"/>
            <a:ext cx="4717472" cy="3908776"/>
          </a:xfrm>
          <a:prstGeom prst="ellipse">
            <a:avLst/>
          </a:prstGeom>
        </p:spPr>
      </p:pic>
    </p:spTree>
    <p:extLst>
      <p:ext uri="{BB962C8B-B14F-4D97-AF65-F5344CB8AC3E}">
        <p14:creationId xmlns:p14="http://schemas.microsoft.com/office/powerpoint/2010/main" val="344162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9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200AD-266B-DC68-4FA9-828A7CF2E9D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434B91-018B-9339-D700-D92AC3610137}"/>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F349C76D-ED64-E08C-5633-533AD3C8EA0F}"/>
              </a:ext>
            </a:extLst>
          </p:cNvPr>
          <p:cNvSpPr/>
          <p:nvPr/>
        </p:nvSpPr>
        <p:spPr>
          <a:xfrm>
            <a:off x="0" y="0"/>
            <a:ext cx="12192000" cy="68580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CBEAC62-47AE-64C4-5AA0-C53B4173DF74}"/>
              </a:ext>
            </a:extLst>
          </p:cNvPr>
          <p:cNvSpPr txBox="1"/>
          <p:nvPr/>
        </p:nvSpPr>
        <p:spPr>
          <a:xfrm>
            <a:off x="6251102" y="1040795"/>
            <a:ext cx="5553442" cy="784830"/>
          </a:xfrm>
          <a:prstGeom prst="rect">
            <a:avLst/>
          </a:prstGeom>
          <a:noFill/>
          <a:ln>
            <a:noFill/>
          </a:ln>
        </p:spPr>
        <p:txBody>
          <a:bodyPr wrap="square" rtlCol="0">
            <a:spAutoFit/>
          </a:bodyPr>
          <a:lstStyle/>
          <a:p>
            <a:pPr rtl="0">
              <a:spcBef>
                <a:spcPts val="1400"/>
              </a:spcBef>
              <a:spcAft>
                <a:spcPts val="400"/>
              </a:spcAft>
            </a:pPr>
            <a:r>
              <a:rPr lang="en-US" sz="4500" b="1" dirty="0">
                <a:solidFill>
                  <a:schemeClr val="bg1"/>
                </a:solidFill>
                <a:latin typeface="Aptos Narrow" panose="020B0004020202020204" pitchFamily="34" charset="0"/>
              </a:rPr>
              <a:t>FRACTAL DIMENSION</a:t>
            </a:r>
            <a:endParaRPr lang="en-IN" sz="4500" b="1" dirty="0">
              <a:solidFill>
                <a:schemeClr val="bg1"/>
              </a:solidFill>
              <a:effectLst/>
              <a:latin typeface="Aptos Narrow" panose="020B0004020202020204" pitchFamily="34"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78FFEAC-365B-213F-FAEC-41CA2095642B}"/>
                  </a:ext>
                </a:extLst>
              </p:cNvPr>
              <p:cNvSpPr txBox="1"/>
              <p:nvPr/>
            </p:nvSpPr>
            <p:spPr>
              <a:xfrm>
                <a:off x="6251102" y="2089809"/>
                <a:ext cx="5490154" cy="3026854"/>
              </a:xfrm>
              <a:prstGeom prst="rect">
                <a:avLst/>
              </a:prstGeom>
              <a:noFill/>
              <a:ln>
                <a:noFill/>
              </a:ln>
            </p:spPr>
            <p:txBody>
              <a:bodyPr wrap="square" rtlCol="0">
                <a:spAutoFit/>
              </a:bodyPr>
              <a:lstStyle/>
              <a:p>
                <a:r>
                  <a:rPr lang="en-US" dirty="0">
                    <a:solidFill>
                      <a:schemeClr val="bg1"/>
                    </a:solidFill>
                  </a:rPr>
                  <a:t>Fractional dimensionality captures self-replicating structures within fractals, showcasing their complexity and the richness of detail at various scales. For calculation we get the formula:</a:t>
                </a:r>
              </a:p>
              <a:p>
                <a:endParaRPr lang="en-US" dirty="0">
                  <a:solidFill>
                    <a:schemeClr val="bg1"/>
                  </a:solidFill>
                </a:endParaRPr>
              </a:p>
              <a:p>
                <a:pPr algn="ctr"/>
                <a:r>
                  <a:rPr lang="en-US" b="1" dirty="0">
                    <a:solidFill>
                      <a:schemeClr val="bg1"/>
                    </a:solidFill>
                  </a:rPr>
                  <a:t>D = </a:t>
                </a:r>
                <a14:m>
                  <m:oMath xmlns:m="http://schemas.openxmlformats.org/officeDocument/2006/math">
                    <m:f>
                      <m:fPr>
                        <m:ctrlPr>
                          <a:rPr lang="en-US" b="1" i="1" smtClean="0">
                            <a:solidFill>
                              <a:schemeClr val="bg1"/>
                            </a:solidFill>
                            <a:latin typeface="Cambria Math" panose="02040503050406030204" pitchFamily="18" charset="0"/>
                          </a:rPr>
                        </m:ctrlPr>
                      </m:fPr>
                      <m:num>
                        <m:func>
                          <m:funcPr>
                            <m:ctrlPr>
                              <a:rPr lang="en-US" b="1" i="1" smtClean="0">
                                <a:solidFill>
                                  <a:schemeClr val="bg1"/>
                                </a:solidFill>
                                <a:latin typeface="Cambria Math" panose="02040503050406030204" pitchFamily="18" charset="0"/>
                              </a:rPr>
                            </m:ctrlPr>
                          </m:funcPr>
                          <m:fName>
                            <m:r>
                              <a:rPr lang="en-US" b="1" i="0" smtClean="0">
                                <a:solidFill>
                                  <a:schemeClr val="bg1"/>
                                </a:solidFill>
                                <a:latin typeface="Cambria Math" panose="02040503050406030204" pitchFamily="18" charset="0"/>
                              </a:rPr>
                              <m:t>𝐥𝐨𝐠</m:t>
                            </m:r>
                          </m:fName>
                          <m:e>
                            <m:r>
                              <a:rPr lang="en-US" b="1" i="1" smtClean="0">
                                <a:solidFill>
                                  <a:schemeClr val="bg1"/>
                                </a:solidFill>
                                <a:latin typeface="Cambria Math" panose="02040503050406030204" pitchFamily="18" charset="0"/>
                              </a:rPr>
                              <m:t>𝒏</m:t>
                            </m:r>
                          </m:e>
                        </m:func>
                      </m:num>
                      <m:den>
                        <m:func>
                          <m:funcPr>
                            <m:ctrlPr>
                              <a:rPr lang="en-US" b="1" i="1" smtClean="0">
                                <a:solidFill>
                                  <a:schemeClr val="bg1"/>
                                </a:solidFill>
                                <a:latin typeface="Cambria Math" panose="02040503050406030204" pitchFamily="18" charset="0"/>
                              </a:rPr>
                            </m:ctrlPr>
                          </m:funcPr>
                          <m:fName>
                            <m:r>
                              <a:rPr lang="en-US" b="1" i="0" smtClean="0">
                                <a:solidFill>
                                  <a:schemeClr val="bg1"/>
                                </a:solidFill>
                                <a:latin typeface="Cambria Math" panose="02040503050406030204" pitchFamily="18" charset="0"/>
                              </a:rPr>
                              <m:t>𝐥𝐨𝐠</m:t>
                            </m:r>
                          </m:fName>
                          <m:e>
                            <m:r>
                              <a:rPr lang="en-US" b="1" i="1" smtClean="0">
                                <a:solidFill>
                                  <a:schemeClr val="bg1"/>
                                </a:solidFill>
                                <a:latin typeface="Cambria Math" panose="02040503050406030204" pitchFamily="18" charset="0"/>
                              </a:rPr>
                              <m:t>𝒎</m:t>
                            </m:r>
                          </m:e>
                        </m:func>
                      </m:den>
                    </m:f>
                  </m:oMath>
                </a14:m>
                <a:endParaRPr lang="en-US" b="1" dirty="0">
                  <a:solidFill>
                    <a:schemeClr val="bg1"/>
                  </a:solidFill>
                </a:endParaRPr>
              </a:p>
              <a:p>
                <a:endParaRPr lang="en-US" dirty="0">
                  <a:solidFill>
                    <a:schemeClr val="bg1"/>
                  </a:solidFill>
                </a:endParaRPr>
              </a:p>
              <a:p>
                <a:r>
                  <a:rPr lang="en-US" dirty="0">
                    <a:solidFill>
                      <a:schemeClr val="bg1"/>
                    </a:solidFill>
                  </a:rPr>
                  <a:t>where n -&gt; no. of self-similar pieces at each iteration</a:t>
                </a:r>
              </a:p>
              <a:p>
                <a:r>
                  <a:rPr lang="en-US" dirty="0">
                    <a:solidFill>
                      <a:schemeClr val="bg1"/>
                    </a:solidFill>
                  </a:rPr>
                  <a:t>           m -&gt;magnification factor by which the pieces are 	reduced at each iteration </a:t>
                </a:r>
              </a:p>
            </p:txBody>
          </p:sp>
        </mc:Choice>
        <mc:Fallback>
          <p:sp>
            <p:nvSpPr>
              <p:cNvPr id="6" name="TextBox 5">
                <a:extLst>
                  <a:ext uri="{FF2B5EF4-FFF2-40B4-BE49-F238E27FC236}">
                    <a16:creationId xmlns:a16="http://schemas.microsoft.com/office/drawing/2014/main" id="{E78FFEAC-365B-213F-FAEC-41CA2095642B}"/>
                  </a:ext>
                </a:extLst>
              </p:cNvPr>
              <p:cNvSpPr txBox="1">
                <a:spLocks noRot="1" noChangeAspect="1" noMove="1" noResize="1" noEditPoints="1" noAdjustHandles="1" noChangeArrowheads="1" noChangeShapeType="1" noTextEdit="1"/>
              </p:cNvSpPr>
              <p:nvPr/>
            </p:nvSpPr>
            <p:spPr>
              <a:xfrm>
                <a:off x="6251102" y="2089809"/>
                <a:ext cx="5490154" cy="3026854"/>
              </a:xfrm>
              <a:prstGeom prst="rect">
                <a:avLst/>
              </a:prstGeom>
              <a:blipFill>
                <a:blip r:embed="rId2"/>
                <a:stretch>
                  <a:fillRect l="-888" t="-1210" b="-2419"/>
                </a:stretch>
              </a:blipFill>
              <a:ln>
                <a:noFill/>
              </a:ln>
            </p:spPr>
            <p:txBody>
              <a:bodyPr/>
              <a:lstStyle/>
              <a:p>
                <a:r>
                  <a:rPr lang="en-IN">
                    <a:noFill/>
                  </a:rPr>
                  <a:t> </a:t>
                </a:r>
              </a:p>
            </p:txBody>
          </p:sp>
        </mc:Fallback>
      </mc:AlternateContent>
      <p:sp>
        <p:nvSpPr>
          <p:cNvPr id="9" name="Rectangle: Rounded Corners 8">
            <a:extLst>
              <a:ext uri="{FF2B5EF4-FFF2-40B4-BE49-F238E27FC236}">
                <a16:creationId xmlns:a16="http://schemas.microsoft.com/office/drawing/2014/main" id="{B3B749B2-98DF-D73B-0C2C-4DF334906796}"/>
              </a:ext>
            </a:extLst>
          </p:cNvPr>
          <p:cNvSpPr/>
          <p:nvPr/>
        </p:nvSpPr>
        <p:spPr>
          <a:xfrm>
            <a:off x="450744" y="945420"/>
            <a:ext cx="5349614" cy="5160936"/>
          </a:xfrm>
          <a:prstGeom prst="roundRect">
            <a:avLst/>
          </a:prstGeom>
          <a:blipFill>
            <a:blip r:embed="rId3"/>
            <a:stretch>
              <a:fillRect/>
            </a:stretch>
          </a:blip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6186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249"/>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249"/>
                                          </p:stCondLst>
                                        </p:cTn>
                                        <p:tgtEl>
                                          <p:spTgt spid="5"/>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9D229-0F86-DDDD-5FF4-7E914B11691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883F4A7-B822-38BC-0EE5-D5852DF9FFAA}"/>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1D5C4A26-A2E3-DA61-E212-5AAAA361CA66}"/>
              </a:ext>
            </a:extLst>
          </p:cNvPr>
          <p:cNvSpPr/>
          <p:nvPr/>
        </p:nvSpPr>
        <p:spPr>
          <a:xfrm>
            <a:off x="0" y="0"/>
            <a:ext cx="12192000" cy="68580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5" name="TextBox 4">
            <a:extLst>
              <a:ext uri="{FF2B5EF4-FFF2-40B4-BE49-F238E27FC236}">
                <a16:creationId xmlns:a16="http://schemas.microsoft.com/office/drawing/2014/main" id="{24E52CCE-8AF1-553F-9874-AE2C889D6571}"/>
              </a:ext>
            </a:extLst>
          </p:cNvPr>
          <p:cNvSpPr txBox="1"/>
          <p:nvPr/>
        </p:nvSpPr>
        <p:spPr>
          <a:xfrm>
            <a:off x="789710" y="1086961"/>
            <a:ext cx="5306290" cy="784830"/>
          </a:xfrm>
          <a:prstGeom prst="rect">
            <a:avLst/>
          </a:prstGeom>
          <a:noFill/>
          <a:ln>
            <a:noFill/>
          </a:ln>
        </p:spPr>
        <p:txBody>
          <a:bodyPr wrap="square" rtlCol="0">
            <a:spAutoFit/>
          </a:bodyPr>
          <a:lstStyle/>
          <a:p>
            <a:pPr rtl="0">
              <a:spcBef>
                <a:spcPts val="1400"/>
              </a:spcBef>
              <a:spcAft>
                <a:spcPts val="400"/>
              </a:spcAft>
            </a:pPr>
            <a:r>
              <a:rPr lang="en-US" sz="4500" b="1" dirty="0">
                <a:solidFill>
                  <a:schemeClr val="bg1"/>
                </a:solidFill>
                <a:latin typeface="Aptos Narrow" panose="020B0004020202020204" pitchFamily="34" charset="0"/>
              </a:rPr>
              <a:t>PASCAL’S TRIANGLE</a:t>
            </a:r>
            <a:endParaRPr lang="en-IN" sz="4500" b="1" dirty="0">
              <a:solidFill>
                <a:schemeClr val="bg1"/>
              </a:solidFill>
              <a:effectLst/>
              <a:latin typeface="Aptos Narrow" panose="020B0004020202020204" pitchFamily="34"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F6F9F99-6222-3452-E8D9-1832A308F3ED}"/>
                  </a:ext>
                </a:extLst>
              </p:cNvPr>
              <p:cNvSpPr txBox="1"/>
              <p:nvPr/>
            </p:nvSpPr>
            <p:spPr>
              <a:xfrm>
                <a:off x="741220" y="2006728"/>
                <a:ext cx="4966854" cy="3320653"/>
              </a:xfrm>
              <a:prstGeom prst="rect">
                <a:avLst/>
              </a:prstGeom>
              <a:noFill/>
              <a:ln>
                <a:noFill/>
              </a:ln>
            </p:spPr>
            <p:txBody>
              <a:bodyPr wrap="square" rtlCol="0">
                <a:spAutoFit/>
              </a:bodyPr>
              <a:lstStyle/>
              <a:p>
                <a:r>
                  <a:rPr lang="en-US" dirty="0">
                    <a:solidFill>
                      <a:schemeClr val="bg1"/>
                    </a:solidFill>
                  </a:rPr>
                  <a:t>Pascal's Triangle is a mathematical arrangement of numbers named after the French mathematician Blaise Pascal, although it was known to Chinese mathematicians over 500 years earlier. Used in various mathematical concepts further. The formula for forming the triangle is:</a:t>
                </a:r>
              </a:p>
              <a:p>
                <a:endParaRPr lang="en-IN" sz="2000" dirty="0">
                  <a:solidFill>
                    <a:schemeClr val="bg1"/>
                  </a:solidFill>
                </a:endParaRPr>
              </a:p>
              <a:p>
                <a:pPr algn="ctr"/>
                <a14:m>
                  <m:oMath xmlns:m="http://schemas.openxmlformats.org/officeDocument/2006/math">
                    <m:r>
                      <a:rPr lang="en-US" b="1" i="1" smtClean="0">
                        <a:solidFill>
                          <a:schemeClr val="bg1"/>
                        </a:solidFill>
                      </a:rPr>
                      <m:t>𝑪</m:t>
                    </m:r>
                    <m:d>
                      <m:dPr>
                        <m:ctrlPr>
                          <a:rPr lang="en-IN" b="1" i="1">
                            <a:solidFill>
                              <a:schemeClr val="bg1"/>
                            </a:solidFill>
                          </a:rPr>
                        </m:ctrlPr>
                      </m:dPr>
                      <m:e>
                        <m:r>
                          <a:rPr lang="en-US" b="1" i="1">
                            <a:solidFill>
                              <a:schemeClr val="bg1"/>
                            </a:solidFill>
                          </a:rPr>
                          <m:t>𝒏</m:t>
                        </m:r>
                        <m:r>
                          <a:rPr lang="en-US" b="1" i="1">
                            <a:solidFill>
                              <a:schemeClr val="bg1"/>
                            </a:solidFill>
                          </a:rPr>
                          <m:t>,</m:t>
                        </m:r>
                        <m:r>
                          <a:rPr lang="en-US" b="1" i="1">
                            <a:solidFill>
                              <a:schemeClr val="bg1"/>
                            </a:solidFill>
                          </a:rPr>
                          <m:t>𝒌</m:t>
                        </m:r>
                      </m:e>
                    </m:d>
                    <m:r>
                      <a:rPr lang="en-US" b="1" i="1">
                        <a:solidFill>
                          <a:schemeClr val="bg1"/>
                        </a:solidFill>
                      </a:rPr>
                      <m:t>=</m:t>
                    </m:r>
                  </m:oMath>
                </a14:m>
                <a:r>
                  <a:rPr lang="en-US" b="1" dirty="0">
                    <a:solidFill>
                      <a:schemeClr val="bg1"/>
                    </a:solidFill>
                  </a:rPr>
                  <a:t> </a:t>
                </a:r>
                <a14:m>
                  <m:oMath xmlns:m="http://schemas.openxmlformats.org/officeDocument/2006/math">
                    <m:f>
                      <m:fPr>
                        <m:ctrlPr>
                          <a:rPr lang="en-IN" b="1" i="1">
                            <a:solidFill>
                              <a:schemeClr val="bg1"/>
                            </a:solidFill>
                          </a:rPr>
                        </m:ctrlPr>
                      </m:fPr>
                      <m:num>
                        <m:r>
                          <a:rPr lang="en-US" b="1" i="1">
                            <a:solidFill>
                              <a:schemeClr val="bg1"/>
                            </a:solidFill>
                          </a:rPr>
                          <m:t>𝒏</m:t>
                        </m:r>
                        <m:r>
                          <a:rPr lang="en-US" b="1" i="1">
                            <a:solidFill>
                              <a:schemeClr val="bg1"/>
                            </a:solidFill>
                          </a:rPr>
                          <m:t>!</m:t>
                        </m:r>
                      </m:num>
                      <m:den>
                        <m:r>
                          <a:rPr lang="en-US" b="1" i="1">
                            <a:solidFill>
                              <a:schemeClr val="bg1"/>
                            </a:solidFill>
                          </a:rPr>
                          <m:t>𝒌</m:t>
                        </m:r>
                        <m:r>
                          <a:rPr lang="en-US" b="1" i="1">
                            <a:solidFill>
                              <a:schemeClr val="bg1"/>
                            </a:solidFill>
                          </a:rPr>
                          <m:t>!</m:t>
                        </m:r>
                        <m:d>
                          <m:dPr>
                            <m:ctrlPr>
                              <a:rPr lang="en-IN" b="1" i="1">
                                <a:solidFill>
                                  <a:schemeClr val="bg1"/>
                                </a:solidFill>
                              </a:rPr>
                            </m:ctrlPr>
                          </m:dPr>
                          <m:e>
                            <m:r>
                              <a:rPr lang="en-US" b="1" i="1">
                                <a:solidFill>
                                  <a:schemeClr val="bg1"/>
                                </a:solidFill>
                              </a:rPr>
                              <m:t>𝒏</m:t>
                            </m:r>
                            <m:r>
                              <a:rPr lang="en-US" b="1" i="1">
                                <a:solidFill>
                                  <a:schemeClr val="bg1"/>
                                </a:solidFill>
                              </a:rPr>
                              <m:t>−</m:t>
                            </m:r>
                            <m:r>
                              <a:rPr lang="en-US" b="1" i="1">
                                <a:solidFill>
                                  <a:schemeClr val="bg1"/>
                                </a:solidFill>
                              </a:rPr>
                              <m:t>𝒌</m:t>
                            </m:r>
                          </m:e>
                        </m:d>
                        <m:r>
                          <a:rPr lang="en-US" b="1" i="1">
                            <a:solidFill>
                              <a:schemeClr val="bg1"/>
                            </a:solidFill>
                          </a:rPr>
                          <m:t>!</m:t>
                        </m:r>
                      </m:den>
                    </m:f>
                  </m:oMath>
                </a14:m>
                <a:endParaRPr lang="en-IN" b="1" dirty="0"/>
              </a:p>
              <a:p>
                <a:pPr algn="ctr"/>
                <a:endParaRPr lang="en-IN" b="1" dirty="0"/>
              </a:p>
              <a:p>
                <a:r>
                  <a:rPr lang="en-US" dirty="0">
                    <a:solidFill>
                      <a:schemeClr val="bg1"/>
                    </a:solidFill>
                  </a:rPr>
                  <a:t>where n-&gt;row no.</a:t>
                </a:r>
              </a:p>
              <a:p>
                <a:r>
                  <a:rPr lang="en-US" dirty="0">
                    <a:solidFill>
                      <a:schemeClr val="bg1"/>
                    </a:solidFill>
                  </a:rPr>
                  <a:t>            k-&gt;position within row</a:t>
                </a:r>
              </a:p>
            </p:txBody>
          </p:sp>
        </mc:Choice>
        <mc:Fallback>
          <p:sp>
            <p:nvSpPr>
              <p:cNvPr id="6" name="TextBox 5">
                <a:extLst>
                  <a:ext uri="{FF2B5EF4-FFF2-40B4-BE49-F238E27FC236}">
                    <a16:creationId xmlns:a16="http://schemas.microsoft.com/office/drawing/2014/main" id="{2F6F9F99-6222-3452-E8D9-1832A308F3ED}"/>
                  </a:ext>
                </a:extLst>
              </p:cNvPr>
              <p:cNvSpPr txBox="1">
                <a:spLocks noRot="1" noChangeAspect="1" noMove="1" noResize="1" noEditPoints="1" noAdjustHandles="1" noChangeArrowheads="1" noChangeShapeType="1" noTextEdit="1"/>
              </p:cNvSpPr>
              <p:nvPr/>
            </p:nvSpPr>
            <p:spPr>
              <a:xfrm>
                <a:off x="741220" y="2006728"/>
                <a:ext cx="4966854" cy="3320653"/>
              </a:xfrm>
              <a:prstGeom prst="rect">
                <a:avLst/>
              </a:prstGeom>
              <a:blipFill>
                <a:blip r:embed="rId2"/>
                <a:stretch>
                  <a:fillRect l="-1106" t="-917" b="-2018"/>
                </a:stretch>
              </a:blipFill>
              <a:ln>
                <a:noFill/>
              </a:ln>
            </p:spPr>
            <p:txBody>
              <a:bodyPr/>
              <a:lstStyle/>
              <a:p>
                <a:r>
                  <a:rPr lang="en-IN">
                    <a:noFill/>
                  </a:rPr>
                  <a:t> </a:t>
                </a:r>
              </a:p>
            </p:txBody>
          </p:sp>
        </mc:Fallback>
      </mc:AlternateContent>
      <p:pic>
        <p:nvPicPr>
          <p:cNvPr id="14338" name="Picture 2" descr="A Biography of Blaise Pascal">
            <a:extLst>
              <a:ext uri="{FF2B5EF4-FFF2-40B4-BE49-F238E27FC236}">
                <a16:creationId xmlns:a16="http://schemas.microsoft.com/office/drawing/2014/main" id="{8FD7EEDF-32EE-7EB1-390E-050D9D4EC66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546274" y="1346335"/>
            <a:ext cx="4750541" cy="4165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87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249"/>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249"/>
                                          </p:stCondLst>
                                        </p:cTn>
                                        <p:tgtEl>
                                          <p:spTgt spid="5"/>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14338"/>
                                        </p:tgtEl>
                                        <p:attrNameLst>
                                          <p:attrName>style.visibility</p:attrName>
                                        </p:attrNameLst>
                                      </p:cBhvr>
                                      <p:to>
                                        <p:strVal val="visible"/>
                                      </p:to>
                                    </p:set>
                                    <p:animEffect transition="in" filter="fade">
                                      <p:cBhvr>
                                        <p:cTn id="11"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2500+ Fractal HD Wallpapers | Background Images">
            <a:extLst>
              <a:ext uri="{FF2B5EF4-FFF2-40B4-BE49-F238E27FC236}">
                <a16:creationId xmlns:a16="http://schemas.microsoft.com/office/drawing/2014/main" id="{C0A2CEE4-9CC9-CC2F-74C3-F65DCBC8D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0F8EA8ED-644D-7284-D958-B355729429FD}"/>
              </a:ext>
            </a:extLst>
          </p:cNvPr>
          <p:cNvSpPr/>
          <p:nvPr/>
        </p:nvSpPr>
        <p:spPr>
          <a:xfrm>
            <a:off x="0" y="0"/>
            <a:ext cx="12192000" cy="6858000"/>
          </a:xfrm>
          <a:custGeom>
            <a:avLst/>
            <a:gdLst/>
            <a:ahLst/>
            <a:cxnLst/>
            <a:rect l="l" t="t" r="r" b="b"/>
            <a:pathLst>
              <a:path w="12192000" h="6858000">
                <a:moveTo>
                  <a:pt x="6609139" y="3158787"/>
                </a:moveTo>
                <a:lnTo>
                  <a:pt x="6677947" y="3434194"/>
                </a:lnTo>
                <a:lnTo>
                  <a:pt x="6534890" y="3434194"/>
                </a:lnTo>
                <a:close/>
                <a:moveTo>
                  <a:pt x="3370640" y="3158787"/>
                </a:moveTo>
                <a:lnTo>
                  <a:pt x="3439447" y="3434194"/>
                </a:lnTo>
                <a:lnTo>
                  <a:pt x="3296390" y="3434194"/>
                </a:lnTo>
                <a:close/>
                <a:moveTo>
                  <a:pt x="4598028" y="3060961"/>
                </a:moveTo>
                <a:lnTo>
                  <a:pt x="4631005" y="3060961"/>
                </a:lnTo>
                <a:cubicBezTo>
                  <a:pt x="4694615" y="3060961"/>
                  <a:pt x="4726421" y="3101136"/>
                  <a:pt x="4726421" y="3181484"/>
                </a:cubicBezTo>
                <a:cubicBezTo>
                  <a:pt x="4726421" y="3267681"/>
                  <a:pt x="4694615" y="3310779"/>
                  <a:pt x="4631005" y="3310779"/>
                </a:cubicBezTo>
                <a:lnTo>
                  <a:pt x="4598028" y="3310779"/>
                </a:lnTo>
                <a:close/>
                <a:moveTo>
                  <a:pt x="3978903" y="3060961"/>
                </a:moveTo>
                <a:lnTo>
                  <a:pt x="4011880" y="3060961"/>
                </a:lnTo>
                <a:cubicBezTo>
                  <a:pt x="4075491" y="3060961"/>
                  <a:pt x="4107296" y="3101136"/>
                  <a:pt x="4107296" y="3181484"/>
                </a:cubicBezTo>
                <a:cubicBezTo>
                  <a:pt x="4107296" y="3267681"/>
                  <a:pt x="4075491" y="3310779"/>
                  <a:pt x="4011880" y="3310779"/>
                </a:cubicBezTo>
                <a:lnTo>
                  <a:pt x="3978903" y="3310779"/>
                </a:lnTo>
                <a:close/>
                <a:moveTo>
                  <a:pt x="8109279" y="3040558"/>
                </a:moveTo>
                <a:cubicBezTo>
                  <a:pt x="8140786" y="3040558"/>
                  <a:pt x="8162513" y="3059345"/>
                  <a:pt x="8174463" y="3096920"/>
                </a:cubicBezTo>
                <a:cubicBezTo>
                  <a:pt x="8186411" y="3134495"/>
                  <a:pt x="8192385" y="3209513"/>
                  <a:pt x="8192385" y="3321976"/>
                </a:cubicBezTo>
                <a:cubicBezTo>
                  <a:pt x="8192385" y="3434868"/>
                  <a:pt x="8186420" y="3509994"/>
                  <a:pt x="8174489" y="3547354"/>
                </a:cubicBezTo>
                <a:cubicBezTo>
                  <a:pt x="8162559" y="3584714"/>
                  <a:pt x="8140822" y="3603393"/>
                  <a:pt x="8109279" y="3603393"/>
                </a:cubicBezTo>
                <a:cubicBezTo>
                  <a:pt x="8077943" y="3603393"/>
                  <a:pt x="8056341" y="3584809"/>
                  <a:pt x="8044472" y="3547642"/>
                </a:cubicBezTo>
                <a:cubicBezTo>
                  <a:pt x="8032604" y="3510474"/>
                  <a:pt x="8026670" y="3435252"/>
                  <a:pt x="8026670" y="3321976"/>
                </a:cubicBezTo>
                <a:cubicBezTo>
                  <a:pt x="8026670" y="3208808"/>
                  <a:pt x="8032612" y="3133613"/>
                  <a:pt x="8044496" y="3096391"/>
                </a:cubicBezTo>
                <a:cubicBezTo>
                  <a:pt x="8056379" y="3059169"/>
                  <a:pt x="8077974" y="3040558"/>
                  <a:pt x="8109279" y="3040558"/>
                </a:cubicBezTo>
                <a:close/>
                <a:moveTo>
                  <a:pt x="8485832" y="2979348"/>
                </a:moveTo>
                <a:lnTo>
                  <a:pt x="8485832" y="3665101"/>
                </a:lnTo>
                <a:lnTo>
                  <a:pt x="8570930" y="3665101"/>
                </a:lnTo>
                <a:lnTo>
                  <a:pt x="8570930" y="3243667"/>
                </a:lnTo>
                <a:lnTo>
                  <a:pt x="8833250" y="3665101"/>
                </a:lnTo>
                <a:lnTo>
                  <a:pt x="8996913" y="3665101"/>
                </a:lnTo>
                <a:lnTo>
                  <a:pt x="8996913" y="2979348"/>
                </a:lnTo>
                <a:lnTo>
                  <a:pt x="8911816" y="2979348"/>
                </a:lnTo>
                <a:lnTo>
                  <a:pt x="8911816" y="3434482"/>
                </a:lnTo>
                <a:lnTo>
                  <a:pt x="8623734" y="2979348"/>
                </a:lnTo>
                <a:close/>
                <a:moveTo>
                  <a:pt x="7518761" y="2979348"/>
                </a:moveTo>
                <a:lnTo>
                  <a:pt x="7518761" y="3665101"/>
                </a:lnTo>
                <a:lnTo>
                  <a:pt x="7732251" y="3665101"/>
                </a:lnTo>
                <a:lnTo>
                  <a:pt x="7732251" y="2979348"/>
                </a:lnTo>
                <a:close/>
                <a:moveTo>
                  <a:pt x="6919175" y="2979348"/>
                </a:moveTo>
                <a:lnTo>
                  <a:pt x="6919175" y="3065938"/>
                </a:lnTo>
                <a:lnTo>
                  <a:pt x="7083895" y="3065938"/>
                </a:lnTo>
                <a:lnTo>
                  <a:pt x="7083895" y="3665101"/>
                </a:lnTo>
                <a:lnTo>
                  <a:pt x="7309328" y="3665101"/>
                </a:lnTo>
                <a:lnTo>
                  <a:pt x="7309328" y="3065938"/>
                </a:lnTo>
                <a:lnTo>
                  <a:pt x="7472555" y="3065938"/>
                </a:lnTo>
                <a:lnTo>
                  <a:pt x="7472555" y="2979348"/>
                </a:lnTo>
                <a:close/>
                <a:moveTo>
                  <a:pt x="6576933" y="2979348"/>
                </a:moveTo>
                <a:lnTo>
                  <a:pt x="6377385" y="3665101"/>
                </a:lnTo>
                <a:lnTo>
                  <a:pt x="6470864" y="3665101"/>
                </a:lnTo>
                <a:lnTo>
                  <a:pt x="6513312" y="3520784"/>
                </a:lnTo>
                <a:lnTo>
                  <a:pt x="6698304" y="3520784"/>
                </a:lnTo>
                <a:lnTo>
                  <a:pt x="6737827" y="3665101"/>
                </a:lnTo>
                <a:lnTo>
                  <a:pt x="6950119" y="3665101"/>
                </a:lnTo>
                <a:lnTo>
                  <a:pt x="6762181" y="2979348"/>
                </a:lnTo>
                <a:close/>
                <a:moveTo>
                  <a:pt x="5518512" y="2979348"/>
                </a:moveTo>
                <a:lnTo>
                  <a:pt x="5518512" y="3665101"/>
                </a:lnTo>
                <a:lnTo>
                  <a:pt x="5732001" y="3665101"/>
                </a:lnTo>
                <a:lnTo>
                  <a:pt x="5732001" y="2979348"/>
                </a:lnTo>
                <a:close/>
                <a:moveTo>
                  <a:pt x="4994139" y="2979348"/>
                </a:moveTo>
                <a:lnTo>
                  <a:pt x="4994139" y="3665101"/>
                </a:lnTo>
                <a:lnTo>
                  <a:pt x="5481332" y="3665101"/>
                </a:lnTo>
                <a:lnTo>
                  <a:pt x="5481332" y="3578511"/>
                </a:lnTo>
                <a:lnTo>
                  <a:pt x="5207628" y="3578511"/>
                </a:lnTo>
                <a:lnTo>
                  <a:pt x="5207628" y="2979348"/>
                </a:lnTo>
                <a:close/>
                <a:moveTo>
                  <a:pt x="4384539" y="2979348"/>
                </a:moveTo>
                <a:lnTo>
                  <a:pt x="4384539" y="3665101"/>
                </a:lnTo>
                <a:lnTo>
                  <a:pt x="4598028" y="3665101"/>
                </a:lnTo>
                <a:lnTo>
                  <a:pt x="4598028" y="3392392"/>
                </a:lnTo>
                <a:lnTo>
                  <a:pt x="4654425" y="3392392"/>
                </a:lnTo>
                <a:cubicBezTo>
                  <a:pt x="4842427" y="3392392"/>
                  <a:pt x="4936426" y="3323228"/>
                  <a:pt x="4936426" y="3184898"/>
                </a:cubicBezTo>
                <a:cubicBezTo>
                  <a:pt x="4936426" y="3047864"/>
                  <a:pt x="4851534" y="2979348"/>
                  <a:pt x="4681749" y="2979348"/>
                </a:cubicBezTo>
                <a:close/>
                <a:moveTo>
                  <a:pt x="3765414" y="2979348"/>
                </a:moveTo>
                <a:lnTo>
                  <a:pt x="3765414" y="3665101"/>
                </a:lnTo>
                <a:lnTo>
                  <a:pt x="3978903" y="3665101"/>
                </a:lnTo>
                <a:lnTo>
                  <a:pt x="3978903" y="3392392"/>
                </a:lnTo>
                <a:lnTo>
                  <a:pt x="4035301" y="3392392"/>
                </a:lnTo>
                <a:cubicBezTo>
                  <a:pt x="4223302" y="3392392"/>
                  <a:pt x="4317301" y="3323228"/>
                  <a:pt x="4317301" y="3184898"/>
                </a:cubicBezTo>
                <a:cubicBezTo>
                  <a:pt x="4317301" y="3047864"/>
                  <a:pt x="4232409" y="2979348"/>
                  <a:pt x="4062624" y="2979348"/>
                </a:cubicBezTo>
                <a:close/>
                <a:moveTo>
                  <a:pt x="3338433" y="2979348"/>
                </a:moveTo>
                <a:lnTo>
                  <a:pt x="3138885" y="3665101"/>
                </a:lnTo>
                <a:lnTo>
                  <a:pt x="3232365" y="3665101"/>
                </a:lnTo>
                <a:lnTo>
                  <a:pt x="3274812" y="3520784"/>
                </a:lnTo>
                <a:lnTo>
                  <a:pt x="3459803" y="3520784"/>
                </a:lnTo>
                <a:lnTo>
                  <a:pt x="3499327" y="3665101"/>
                </a:lnTo>
                <a:lnTo>
                  <a:pt x="3711619" y="3665101"/>
                </a:lnTo>
                <a:lnTo>
                  <a:pt x="3523681" y="2979348"/>
                </a:lnTo>
                <a:close/>
                <a:moveTo>
                  <a:pt x="6124184" y="2968400"/>
                </a:moveTo>
                <a:cubicBezTo>
                  <a:pt x="6028740" y="2968400"/>
                  <a:pt x="5951344" y="3002198"/>
                  <a:pt x="5891998" y="3069794"/>
                </a:cubicBezTo>
                <a:cubicBezTo>
                  <a:pt x="5832651" y="3137391"/>
                  <a:pt x="5802978" y="3225197"/>
                  <a:pt x="5802978" y="3333212"/>
                </a:cubicBezTo>
                <a:cubicBezTo>
                  <a:pt x="5802978" y="3562102"/>
                  <a:pt x="5905036" y="3676547"/>
                  <a:pt x="6109153" y="3676547"/>
                </a:cubicBezTo>
                <a:cubicBezTo>
                  <a:pt x="6190487" y="3676547"/>
                  <a:pt x="6255671" y="3656278"/>
                  <a:pt x="6304704" y="3615741"/>
                </a:cubicBezTo>
                <a:cubicBezTo>
                  <a:pt x="6353738" y="3575204"/>
                  <a:pt x="6378254" y="3521041"/>
                  <a:pt x="6378254" y="3453253"/>
                </a:cubicBezTo>
                <a:cubicBezTo>
                  <a:pt x="6378254" y="3441687"/>
                  <a:pt x="6377301" y="3424495"/>
                  <a:pt x="6375393" y="3401676"/>
                </a:cubicBezTo>
                <a:lnTo>
                  <a:pt x="6273275" y="3377899"/>
                </a:lnTo>
                <a:cubicBezTo>
                  <a:pt x="6277572" y="3414206"/>
                  <a:pt x="6279721" y="3439160"/>
                  <a:pt x="6279721" y="3452763"/>
                </a:cubicBezTo>
                <a:cubicBezTo>
                  <a:pt x="6279721" y="3496130"/>
                  <a:pt x="6267815" y="3532077"/>
                  <a:pt x="6244003" y="3560604"/>
                </a:cubicBezTo>
                <a:cubicBezTo>
                  <a:pt x="6220192" y="3589130"/>
                  <a:pt x="6190692" y="3603393"/>
                  <a:pt x="6155504" y="3603393"/>
                </a:cubicBezTo>
                <a:cubicBezTo>
                  <a:pt x="6069448" y="3603393"/>
                  <a:pt x="6026420" y="3517073"/>
                  <a:pt x="6026420" y="3344432"/>
                </a:cubicBezTo>
                <a:cubicBezTo>
                  <a:pt x="6026420" y="3142513"/>
                  <a:pt x="6064549" y="3041553"/>
                  <a:pt x="6140808" y="3041553"/>
                </a:cubicBezTo>
                <a:cubicBezTo>
                  <a:pt x="6212847" y="3041553"/>
                  <a:pt x="6248867" y="3087386"/>
                  <a:pt x="6248867" y="3179051"/>
                </a:cubicBezTo>
                <a:cubicBezTo>
                  <a:pt x="6248867" y="3189480"/>
                  <a:pt x="6248382" y="3207932"/>
                  <a:pt x="6247413" y="3234406"/>
                </a:cubicBezTo>
                <a:lnTo>
                  <a:pt x="6350760" y="3192728"/>
                </a:lnTo>
                <a:cubicBezTo>
                  <a:pt x="6350760" y="3043176"/>
                  <a:pt x="6275234" y="2968400"/>
                  <a:pt x="6124184" y="2968400"/>
                </a:cubicBezTo>
                <a:close/>
                <a:moveTo>
                  <a:pt x="8114644" y="2967404"/>
                </a:moveTo>
                <a:cubicBezTo>
                  <a:pt x="7907034" y="2967404"/>
                  <a:pt x="7803228" y="3082992"/>
                  <a:pt x="7803228" y="3314169"/>
                </a:cubicBezTo>
                <a:cubicBezTo>
                  <a:pt x="7803228" y="3555754"/>
                  <a:pt x="7905245" y="3676547"/>
                  <a:pt x="8109279" y="3676547"/>
                </a:cubicBezTo>
                <a:cubicBezTo>
                  <a:pt x="8313645" y="3676547"/>
                  <a:pt x="8415828" y="3558357"/>
                  <a:pt x="8415828" y="3321976"/>
                </a:cubicBezTo>
                <a:cubicBezTo>
                  <a:pt x="8415828" y="3085595"/>
                  <a:pt x="8315433" y="2967404"/>
                  <a:pt x="8114644" y="2967404"/>
                </a:cubicBezTo>
                <a:close/>
                <a:moveTo>
                  <a:pt x="0" y="0"/>
                </a:moveTo>
                <a:lnTo>
                  <a:pt x="12192000" y="0"/>
                </a:lnTo>
                <a:lnTo>
                  <a:pt x="12192000" y="6858000"/>
                </a:lnTo>
                <a:lnTo>
                  <a:pt x="0" y="6858000"/>
                </a:lnTo>
                <a:close/>
              </a:path>
            </a:pathLst>
          </a:cu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7200" b="1" dirty="0">
              <a:ln>
                <a:solidFill>
                  <a:schemeClr val="accent2">
                    <a:lumMod val="60000"/>
                    <a:lumOff val="40000"/>
                  </a:schemeClr>
                </a:solidFill>
              </a:ln>
              <a:latin typeface="Aptos Narrow" panose="020B0004020202020204" pitchFamily="34" charset="0"/>
            </a:endParaRPr>
          </a:p>
        </p:txBody>
      </p:sp>
    </p:spTree>
    <p:extLst>
      <p:ext uri="{BB962C8B-B14F-4D97-AF65-F5344CB8AC3E}">
        <p14:creationId xmlns:p14="http://schemas.microsoft.com/office/powerpoint/2010/main" val="2282618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BFB659-6520-1566-C305-87BC1F5EE898}"/>
              </a:ext>
            </a:extLst>
          </p:cNvPr>
          <p:cNvSpPr/>
          <p:nvPr/>
        </p:nvSpPr>
        <p:spPr>
          <a:xfrm>
            <a:off x="0" y="0"/>
            <a:ext cx="12192000" cy="68580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Connector 4">
            <a:extLst>
              <a:ext uri="{FF2B5EF4-FFF2-40B4-BE49-F238E27FC236}">
                <a16:creationId xmlns:a16="http://schemas.microsoft.com/office/drawing/2014/main" id="{42E9D8EC-36A3-A670-C0DD-7F6AF2B41347}"/>
              </a:ext>
            </a:extLst>
          </p:cNvPr>
          <p:cNvSpPr/>
          <p:nvPr/>
        </p:nvSpPr>
        <p:spPr>
          <a:xfrm>
            <a:off x="-2289266" y="-814523"/>
            <a:ext cx="8151223" cy="8162380"/>
          </a:xfrm>
          <a:prstGeom prst="flowChartConnector">
            <a:avLst/>
          </a:prstGeom>
          <a:blipFill dpi="0" rotWithShape="0">
            <a:blip r:embed="rId2"/>
            <a:srcRect/>
            <a:stretch>
              <a:fillRect/>
            </a:stretch>
          </a:blipFill>
          <a:ln>
            <a:noFill/>
          </a:ln>
          <a:effectLst>
            <a:innerShdw blurRad="63500" dist="508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latin typeface="+mj-lt"/>
            </a:endParaRPr>
          </a:p>
        </p:txBody>
      </p:sp>
      <p:sp>
        <p:nvSpPr>
          <p:cNvPr id="6" name="TextBox 5">
            <a:extLst>
              <a:ext uri="{FF2B5EF4-FFF2-40B4-BE49-F238E27FC236}">
                <a16:creationId xmlns:a16="http://schemas.microsoft.com/office/drawing/2014/main" id="{907ABD95-9B15-ED57-AC60-A1488B4D993C}"/>
              </a:ext>
            </a:extLst>
          </p:cNvPr>
          <p:cNvSpPr txBox="1"/>
          <p:nvPr/>
        </p:nvSpPr>
        <p:spPr>
          <a:xfrm>
            <a:off x="6543551" y="713465"/>
            <a:ext cx="5313832" cy="1246495"/>
          </a:xfrm>
          <a:prstGeom prst="rect">
            <a:avLst/>
          </a:prstGeom>
          <a:noFill/>
        </p:spPr>
        <p:txBody>
          <a:bodyPr wrap="square" rtlCol="0">
            <a:spAutoFit/>
          </a:bodyPr>
          <a:lstStyle/>
          <a:p>
            <a:pPr marL="342900" indent="-342900">
              <a:spcBef>
                <a:spcPts val="1400"/>
              </a:spcBef>
              <a:spcAft>
                <a:spcPts val="400"/>
              </a:spcAft>
              <a:buFont typeface="Wingdings" panose="05000000000000000000" pitchFamily="2" charset="2"/>
              <a:buChar char="ü"/>
            </a:pPr>
            <a:r>
              <a:rPr lang="en-IN" sz="2000" b="1" dirty="0">
                <a:solidFill>
                  <a:schemeClr val="bg1"/>
                </a:solidFill>
              </a:rPr>
              <a:t>Mathematics</a:t>
            </a:r>
          </a:p>
          <a:p>
            <a:pPr>
              <a:spcBef>
                <a:spcPts val="1400"/>
              </a:spcBef>
              <a:spcAft>
                <a:spcPts val="400"/>
              </a:spcAft>
            </a:pPr>
            <a:r>
              <a:rPr lang="en-US" sz="2000" dirty="0">
                <a:solidFill>
                  <a:schemeClr val="bg1"/>
                </a:solidFill>
              </a:rPr>
              <a:t>Study the properties and equations governing concepts of geometry</a:t>
            </a:r>
            <a:r>
              <a:rPr lang="en-IN" sz="2000" b="1" dirty="0">
                <a:solidFill>
                  <a:schemeClr val="bg1"/>
                </a:solidFill>
                <a:latin typeface="Aptos Narrow" panose="020B0004020202020204" pitchFamily="34" charset="0"/>
              </a:rPr>
              <a:t>.</a:t>
            </a:r>
            <a:endParaRPr lang="en-IN" sz="2400" dirty="0">
              <a:solidFill>
                <a:schemeClr val="bg1"/>
              </a:solidFill>
            </a:endParaRPr>
          </a:p>
        </p:txBody>
      </p:sp>
      <p:sp>
        <p:nvSpPr>
          <p:cNvPr id="8" name="TextBox 7">
            <a:extLst>
              <a:ext uri="{FF2B5EF4-FFF2-40B4-BE49-F238E27FC236}">
                <a16:creationId xmlns:a16="http://schemas.microsoft.com/office/drawing/2014/main" id="{A60D7ACB-51F9-B4AE-3466-1B376E8AF54E}"/>
              </a:ext>
            </a:extLst>
          </p:cNvPr>
          <p:cNvSpPr txBox="1"/>
          <p:nvPr/>
        </p:nvSpPr>
        <p:spPr>
          <a:xfrm>
            <a:off x="6543550" y="2497975"/>
            <a:ext cx="5313831" cy="1554272"/>
          </a:xfrm>
          <a:prstGeom prst="rect">
            <a:avLst/>
          </a:prstGeom>
          <a:noFill/>
        </p:spPr>
        <p:txBody>
          <a:bodyPr wrap="square" rtlCol="0">
            <a:spAutoFit/>
          </a:bodyPr>
          <a:lstStyle/>
          <a:p>
            <a:pPr marL="342900" indent="-342900">
              <a:spcBef>
                <a:spcPts val="1400"/>
              </a:spcBef>
              <a:spcAft>
                <a:spcPts val="400"/>
              </a:spcAft>
              <a:buFont typeface="Wingdings" panose="05000000000000000000" pitchFamily="2" charset="2"/>
              <a:buChar char="ü"/>
            </a:pPr>
            <a:r>
              <a:rPr lang="en-IN" sz="2000" b="1" dirty="0">
                <a:solidFill>
                  <a:schemeClr val="bg1"/>
                </a:solidFill>
              </a:rPr>
              <a:t>Physics</a:t>
            </a:r>
          </a:p>
          <a:p>
            <a:pPr>
              <a:spcBef>
                <a:spcPts val="1400"/>
              </a:spcBef>
              <a:spcAft>
                <a:spcPts val="400"/>
              </a:spcAft>
            </a:pPr>
            <a:r>
              <a:rPr lang="en-US" sz="2000" dirty="0">
                <a:solidFill>
                  <a:schemeClr val="bg1"/>
                </a:solidFill>
              </a:rPr>
              <a:t>Study of chaotic systems and turbulence. Along with framework for modeling and understanding complex natural phenomena</a:t>
            </a:r>
            <a:r>
              <a:rPr lang="en-IN" sz="2000" b="1" dirty="0">
                <a:solidFill>
                  <a:schemeClr val="bg1"/>
                </a:solidFill>
                <a:latin typeface="Aptos Narrow" panose="020B0004020202020204" pitchFamily="34" charset="0"/>
              </a:rPr>
              <a:t>.</a:t>
            </a:r>
            <a:endParaRPr lang="en-US" sz="2000" b="1" dirty="0">
              <a:solidFill>
                <a:schemeClr val="bg1"/>
              </a:solidFill>
            </a:endParaRPr>
          </a:p>
        </p:txBody>
      </p:sp>
      <p:sp>
        <p:nvSpPr>
          <p:cNvPr id="10" name="TextBox 9">
            <a:extLst>
              <a:ext uri="{FF2B5EF4-FFF2-40B4-BE49-F238E27FC236}">
                <a16:creationId xmlns:a16="http://schemas.microsoft.com/office/drawing/2014/main" id="{97A34B04-179C-CF04-3C82-991FFD655DB9}"/>
              </a:ext>
            </a:extLst>
          </p:cNvPr>
          <p:cNvSpPr txBox="1"/>
          <p:nvPr/>
        </p:nvSpPr>
        <p:spPr>
          <a:xfrm>
            <a:off x="6543551" y="4590263"/>
            <a:ext cx="5313830" cy="1461939"/>
          </a:xfrm>
          <a:prstGeom prst="rect">
            <a:avLst/>
          </a:prstGeom>
          <a:noFill/>
        </p:spPr>
        <p:txBody>
          <a:bodyPr wrap="square" rtlCol="0">
            <a:spAutoFit/>
          </a:bodyPr>
          <a:lstStyle/>
          <a:p>
            <a:pPr marL="342900" indent="-342900">
              <a:spcBef>
                <a:spcPts val="1400"/>
              </a:spcBef>
              <a:spcAft>
                <a:spcPts val="400"/>
              </a:spcAft>
              <a:buFont typeface="Wingdings" panose="05000000000000000000" pitchFamily="2" charset="2"/>
              <a:buChar char="ü"/>
            </a:pPr>
            <a:r>
              <a:rPr lang="en-IN" sz="2000" b="1" dirty="0">
                <a:solidFill>
                  <a:schemeClr val="bg1"/>
                </a:solidFill>
              </a:rPr>
              <a:t>Virtual Reality</a:t>
            </a:r>
          </a:p>
          <a:p>
            <a:pPr>
              <a:spcBef>
                <a:spcPts val="1400"/>
              </a:spcBef>
              <a:spcAft>
                <a:spcPts val="400"/>
              </a:spcAft>
            </a:pPr>
            <a:r>
              <a:rPr lang="en-US" dirty="0">
                <a:solidFill>
                  <a:schemeClr val="bg1"/>
                </a:solidFill>
              </a:rPr>
              <a:t>Their self-replicating patterns and complex geometry enable the development of dynamic and visually engaging VR content.</a:t>
            </a:r>
            <a:endParaRPr lang="en-IN" sz="2000" b="1" dirty="0">
              <a:solidFill>
                <a:schemeClr val="bg1"/>
              </a:solidFill>
              <a:effectLst/>
              <a:latin typeface="Aptos Narrow" panose="020B0004020202020204" pitchFamily="34" charset="0"/>
            </a:endParaRPr>
          </a:p>
        </p:txBody>
      </p:sp>
    </p:spTree>
    <p:extLst>
      <p:ext uri="{BB962C8B-B14F-4D97-AF65-F5344CB8AC3E}">
        <p14:creationId xmlns:p14="http://schemas.microsoft.com/office/powerpoint/2010/main" val="173944615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249"/>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249"/>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24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A0C0D7-B6B7-16E9-3E62-0614B4F38A76}"/>
              </a:ext>
            </a:extLst>
          </p:cNvPr>
          <p:cNvSpPr/>
          <p:nvPr/>
        </p:nvSpPr>
        <p:spPr>
          <a:xfrm>
            <a:off x="0" y="0"/>
            <a:ext cx="12192000" cy="68580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Connector 4">
            <a:extLst>
              <a:ext uri="{FF2B5EF4-FFF2-40B4-BE49-F238E27FC236}">
                <a16:creationId xmlns:a16="http://schemas.microsoft.com/office/drawing/2014/main" id="{B2457F77-2034-ECA2-75F8-DB34870CA658}"/>
              </a:ext>
            </a:extLst>
          </p:cNvPr>
          <p:cNvSpPr/>
          <p:nvPr/>
        </p:nvSpPr>
        <p:spPr>
          <a:xfrm rot="16200000">
            <a:off x="-2534196" y="-652190"/>
            <a:ext cx="8151223" cy="8162380"/>
          </a:xfrm>
          <a:prstGeom prst="flowChartConnector">
            <a:avLst/>
          </a:prstGeom>
          <a:blipFill dpi="0" rotWithShape="0">
            <a:blip r:embed="rId2"/>
            <a:srcRect/>
            <a:stretch>
              <a:fillRect/>
            </a:stretch>
          </a:blipFill>
          <a:ln>
            <a:noFill/>
          </a:ln>
          <a:effectLst>
            <a:innerShdw blurRad="63500" dist="508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latin typeface="+mj-lt"/>
            </a:endParaRPr>
          </a:p>
        </p:txBody>
      </p:sp>
      <p:sp>
        <p:nvSpPr>
          <p:cNvPr id="6" name="TextBox 5">
            <a:extLst>
              <a:ext uri="{FF2B5EF4-FFF2-40B4-BE49-F238E27FC236}">
                <a16:creationId xmlns:a16="http://schemas.microsoft.com/office/drawing/2014/main" id="{12ECD8F2-B0BF-DBAA-6E84-E61D8EC75ABE}"/>
              </a:ext>
            </a:extLst>
          </p:cNvPr>
          <p:cNvSpPr txBox="1"/>
          <p:nvPr/>
        </p:nvSpPr>
        <p:spPr>
          <a:xfrm>
            <a:off x="6543551" y="713465"/>
            <a:ext cx="5313832" cy="1461939"/>
          </a:xfrm>
          <a:prstGeom prst="rect">
            <a:avLst/>
          </a:prstGeom>
          <a:noFill/>
        </p:spPr>
        <p:txBody>
          <a:bodyPr wrap="square" rtlCol="0">
            <a:spAutoFit/>
          </a:bodyPr>
          <a:lstStyle/>
          <a:p>
            <a:pPr marL="342900" indent="-342900">
              <a:spcBef>
                <a:spcPts val="1400"/>
              </a:spcBef>
              <a:spcAft>
                <a:spcPts val="400"/>
              </a:spcAft>
              <a:buFont typeface="Wingdings" panose="05000000000000000000" pitchFamily="2" charset="2"/>
              <a:buChar char="ü"/>
            </a:pPr>
            <a:r>
              <a:rPr lang="en-IN" sz="2000" b="1" dirty="0">
                <a:solidFill>
                  <a:schemeClr val="bg1"/>
                </a:solidFill>
              </a:rPr>
              <a:t>Biology</a:t>
            </a:r>
          </a:p>
          <a:p>
            <a:pPr>
              <a:spcBef>
                <a:spcPts val="1400"/>
              </a:spcBef>
              <a:spcAft>
                <a:spcPts val="400"/>
              </a:spcAft>
            </a:pPr>
            <a:r>
              <a:rPr lang="en-US" dirty="0">
                <a:solidFill>
                  <a:schemeClr val="bg1"/>
                </a:solidFill>
              </a:rPr>
              <a:t>Helps in describing the branching patterns of blood vessels, the complexity of neural networks, and other intricate biological forms.</a:t>
            </a:r>
            <a:endParaRPr lang="en-US" sz="2000" b="1" dirty="0">
              <a:solidFill>
                <a:schemeClr val="bg1"/>
              </a:solidFill>
              <a:effectLst/>
            </a:endParaRPr>
          </a:p>
        </p:txBody>
      </p:sp>
      <p:sp>
        <p:nvSpPr>
          <p:cNvPr id="7" name="TextBox 6">
            <a:extLst>
              <a:ext uri="{FF2B5EF4-FFF2-40B4-BE49-F238E27FC236}">
                <a16:creationId xmlns:a16="http://schemas.microsoft.com/office/drawing/2014/main" id="{A13E6544-6B2F-25D0-6828-5C0CDAE61B1A}"/>
              </a:ext>
            </a:extLst>
          </p:cNvPr>
          <p:cNvSpPr txBox="1"/>
          <p:nvPr/>
        </p:nvSpPr>
        <p:spPr>
          <a:xfrm>
            <a:off x="6543550" y="2839094"/>
            <a:ext cx="5313831" cy="907941"/>
          </a:xfrm>
          <a:prstGeom prst="rect">
            <a:avLst/>
          </a:prstGeom>
          <a:noFill/>
        </p:spPr>
        <p:txBody>
          <a:bodyPr wrap="square" rtlCol="0">
            <a:spAutoFit/>
          </a:bodyPr>
          <a:lstStyle/>
          <a:p>
            <a:pPr marL="342900" indent="-342900">
              <a:spcBef>
                <a:spcPts val="1400"/>
              </a:spcBef>
              <a:spcAft>
                <a:spcPts val="400"/>
              </a:spcAft>
              <a:buFont typeface="Wingdings" panose="05000000000000000000" pitchFamily="2" charset="2"/>
              <a:buChar char="ü"/>
            </a:pPr>
            <a:r>
              <a:rPr lang="en-IN" sz="2000" b="1" dirty="0">
                <a:solidFill>
                  <a:schemeClr val="bg1"/>
                </a:solidFill>
              </a:rPr>
              <a:t>Medicine</a:t>
            </a:r>
          </a:p>
          <a:p>
            <a:pPr>
              <a:spcBef>
                <a:spcPts val="1400"/>
              </a:spcBef>
              <a:spcAft>
                <a:spcPts val="400"/>
              </a:spcAft>
            </a:pPr>
            <a:r>
              <a:rPr lang="en-IN" b="1" dirty="0">
                <a:solidFill>
                  <a:schemeClr val="bg1"/>
                </a:solidFill>
              </a:rPr>
              <a:t>Used in </a:t>
            </a:r>
            <a:r>
              <a:rPr lang="en-US" b="1" dirty="0">
                <a:solidFill>
                  <a:schemeClr val="bg1"/>
                </a:solidFill>
              </a:rPr>
              <a:t>in medicine to study physiological processes.</a:t>
            </a:r>
          </a:p>
        </p:txBody>
      </p:sp>
      <p:sp>
        <p:nvSpPr>
          <p:cNvPr id="8" name="TextBox 7">
            <a:extLst>
              <a:ext uri="{FF2B5EF4-FFF2-40B4-BE49-F238E27FC236}">
                <a16:creationId xmlns:a16="http://schemas.microsoft.com/office/drawing/2014/main" id="{3CBBD29B-156B-EF2F-90F5-73C30DD6DA6A}"/>
              </a:ext>
            </a:extLst>
          </p:cNvPr>
          <p:cNvSpPr txBox="1"/>
          <p:nvPr/>
        </p:nvSpPr>
        <p:spPr>
          <a:xfrm>
            <a:off x="6543551" y="4590263"/>
            <a:ext cx="5313830" cy="1184940"/>
          </a:xfrm>
          <a:prstGeom prst="rect">
            <a:avLst/>
          </a:prstGeom>
          <a:noFill/>
        </p:spPr>
        <p:txBody>
          <a:bodyPr wrap="square" rtlCol="0">
            <a:spAutoFit/>
          </a:bodyPr>
          <a:lstStyle/>
          <a:p>
            <a:pPr marL="342900" indent="-342900">
              <a:spcBef>
                <a:spcPts val="1400"/>
              </a:spcBef>
              <a:spcAft>
                <a:spcPts val="400"/>
              </a:spcAft>
              <a:buFont typeface="Wingdings" panose="05000000000000000000" pitchFamily="2" charset="2"/>
              <a:buChar char="ü"/>
            </a:pPr>
            <a:r>
              <a:rPr lang="en-IN" sz="2000" b="1" dirty="0">
                <a:solidFill>
                  <a:schemeClr val="bg1"/>
                </a:solidFill>
              </a:rPr>
              <a:t>Environmental Science:</a:t>
            </a:r>
          </a:p>
          <a:p>
            <a:pPr>
              <a:spcBef>
                <a:spcPts val="1400"/>
              </a:spcBef>
              <a:spcAft>
                <a:spcPts val="400"/>
              </a:spcAft>
            </a:pPr>
            <a:r>
              <a:rPr lang="en-US" dirty="0">
                <a:solidFill>
                  <a:schemeClr val="bg1"/>
                </a:solidFill>
              </a:rPr>
              <a:t>Utilized to model and understand natural landscapes and environmental processes. </a:t>
            </a:r>
            <a:endParaRPr lang="en-IN" sz="2000" b="1" dirty="0">
              <a:solidFill>
                <a:schemeClr val="bg1"/>
              </a:solidFill>
              <a:effectLst/>
              <a:latin typeface="Aptos Narrow" panose="020B0004020202020204" pitchFamily="34" charset="0"/>
            </a:endParaRPr>
          </a:p>
        </p:txBody>
      </p:sp>
    </p:spTree>
    <p:extLst>
      <p:ext uri="{BB962C8B-B14F-4D97-AF65-F5344CB8AC3E}">
        <p14:creationId xmlns:p14="http://schemas.microsoft.com/office/powerpoint/2010/main" val="32911488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249"/>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249"/>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24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7F4C99-650E-2727-2096-0A9568CE1578}"/>
              </a:ext>
            </a:extLst>
          </p:cNvPr>
          <p:cNvSpPr/>
          <p:nvPr/>
        </p:nvSpPr>
        <p:spPr>
          <a:xfrm>
            <a:off x="0" y="0"/>
            <a:ext cx="12192000" cy="68580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Connector 4">
            <a:extLst>
              <a:ext uri="{FF2B5EF4-FFF2-40B4-BE49-F238E27FC236}">
                <a16:creationId xmlns:a16="http://schemas.microsoft.com/office/drawing/2014/main" id="{D9858366-EBE6-DFCD-B500-0E20C8353552}"/>
              </a:ext>
            </a:extLst>
          </p:cNvPr>
          <p:cNvSpPr/>
          <p:nvPr/>
        </p:nvSpPr>
        <p:spPr>
          <a:xfrm>
            <a:off x="-2468881" y="-781866"/>
            <a:ext cx="8151223" cy="8162380"/>
          </a:xfrm>
          <a:prstGeom prst="flowChartConnector">
            <a:avLst/>
          </a:prstGeom>
          <a:blipFill dpi="0" rotWithShape="0">
            <a:blip r:embed="rId2"/>
            <a:srcRect/>
            <a:stretch>
              <a:fillRect/>
            </a:stretch>
          </a:blipFill>
          <a:ln>
            <a:noFill/>
          </a:ln>
          <a:effectLst>
            <a:innerShdw blurRad="63500" dist="508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latin typeface="+mj-lt"/>
            </a:endParaRPr>
          </a:p>
        </p:txBody>
      </p:sp>
      <p:sp>
        <p:nvSpPr>
          <p:cNvPr id="6" name="TextBox 5">
            <a:extLst>
              <a:ext uri="{FF2B5EF4-FFF2-40B4-BE49-F238E27FC236}">
                <a16:creationId xmlns:a16="http://schemas.microsoft.com/office/drawing/2014/main" id="{52C91A1C-AAAD-3568-41A8-6572492C22C8}"/>
              </a:ext>
            </a:extLst>
          </p:cNvPr>
          <p:cNvSpPr txBox="1"/>
          <p:nvPr/>
        </p:nvSpPr>
        <p:spPr>
          <a:xfrm>
            <a:off x="6509660" y="2836530"/>
            <a:ext cx="5313832" cy="1184940"/>
          </a:xfrm>
          <a:prstGeom prst="rect">
            <a:avLst/>
          </a:prstGeom>
          <a:noFill/>
        </p:spPr>
        <p:txBody>
          <a:bodyPr wrap="square" rtlCol="0">
            <a:spAutoFit/>
          </a:bodyPr>
          <a:lstStyle/>
          <a:p>
            <a:pPr marL="342900" indent="-342900">
              <a:spcBef>
                <a:spcPts val="1400"/>
              </a:spcBef>
              <a:spcAft>
                <a:spcPts val="400"/>
              </a:spcAft>
              <a:buFont typeface="Wingdings" panose="05000000000000000000" pitchFamily="2" charset="2"/>
              <a:buChar char="ü"/>
            </a:pPr>
            <a:r>
              <a:rPr lang="en-IN" sz="2000" b="1" dirty="0">
                <a:solidFill>
                  <a:schemeClr val="bg1"/>
                </a:solidFill>
              </a:rPr>
              <a:t>Economics and Finance</a:t>
            </a:r>
          </a:p>
          <a:p>
            <a:pPr>
              <a:spcBef>
                <a:spcPts val="1400"/>
              </a:spcBef>
              <a:spcAft>
                <a:spcPts val="400"/>
              </a:spcAft>
            </a:pPr>
            <a:r>
              <a:rPr lang="en-US" dirty="0">
                <a:solidFill>
                  <a:schemeClr val="bg1"/>
                </a:solidFill>
              </a:rPr>
              <a:t>Provides a unique perspective on the dynamics of financial markets, helping researchers and analysts</a:t>
            </a:r>
            <a:endParaRPr lang="en-US" sz="2000" b="1" dirty="0">
              <a:solidFill>
                <a:schemeClr val="bg1"/>
              </a:solidFill>
              <a:effectLst/>
            </a:endParaRPr>
          </a:p>
        </p:txBody>
      </p:sp>
    </p:spTree>
    <p:extLst>
      <p:ext uri="{BB962C8B-B14F-4D97-AF65-F5344CB8AC3E}">
        <p14:creationId xmlns:p14="http://schemas.microsoft.com/office/powerpoint/2010/main" val="32347413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24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CA9987-2442-85F5-CE7C-567A34866C22}"/>
              </a:ext>
            </a:extLst>
          </p:cNvPr>
          <p:cNvSpPr/>
          <p:nvPr/>
        </p:nvSpPr>
        <p:spPr>
          <a:xfrm>
            <a:off x="0" y="0"/>
            <a:ext cx="12192000" cy="68580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Connector 4">
            <a:extLst>
              <a:ext uri="{FF2B5EF4-FFF2-40B4-BE49-F238E27FC236}">
                <a16:creationId xmlns:a16="http://schemas.microsoft.com/office/drawing/2014/main" id="{450ED26E-0C00-B8F4-EFFB-AF2991674A2E}"/>
              </a:ext>
            </a:extLst>
          </p:cNvPr>
          <p:cNvSpPr/>
          <p:nvPr/>
        </p:nvSpPr>
        <p:spPr>
          <a:xfrm rot="16200000">
            <a:off x="-2387238" y="-652190"/>
            <a:ext cx="8151223" cy="8162380"/>
          </a:xfrm>
          <a:prstGeom prst="flowChartConnector">
            <a:avLst/>
          </a:prstGeom>
          <a:blipFill dpi="0" rotWithShape="0">
            <a:blip r:embed="rId2"/>
            <a:srcRect/>
            <a:stretch>
              <a:fillRect/>
            </a:stretch>
          </a:blipFill>
          <a:ln>
            <a:noFill/>
          </a:ln>
          <a:effectLst>
            <a:innerShdw blurRad="63500" dist="508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latin typeface="+mj-lt"/>
            </a:endParaRPr>
          </a:p>
        </p:txBody>
      </p:sp>
      <p:sp>
        <p:nvSpPr>
          <p:cNvPr id="6" name="TextBox 5">
            <a:extLst>
              <a:ext uri="{FF2B5EF4-FFF2-40B4-BE49-F238E27FC236}">
                <a16:creationId xmlns:a16="http://schemas.microsoft.com/office/drawing/2014/main" id="{3EED6BB3-7F79-EEC8-5DFB-4A83A87F207F}"/>
              </a:ext>
            </a:extLst>
          </p:cNvPr>
          <p:cNvSpPr txBox="1"/>
          <p:nvPr/>
        </p:nvSpPr>
        <p:spPr>
          <a:xfrm>
            <a:off x="6543551" y="620684"/>
            <a:ext cx="5313832" cy="1184940"/>
          </a:xfrm>
          <a:prstGeom prst="rect">
            <a:avLst/>
          </a:prstGeom>
          <a:noFill/>
        </p:spPr>
        <p:txBody>
          <a:bodyPr wrap="square" rtlCol="0">
            <a:spAutoFit/>
          </a:bodyPr>
          <a:lstStyle/>
          <a:p>
            <a:pPr marL="342900" indent="-342900">
              <a:spcBef>
                <a:spcPts val="1400"/>
              </a:spcBef>
              <a:spcAft>
                <a:spcPts val="400"/>
              </a:spcAft>
              <a:buFont typeface="Wingdings" panose="05000000000000000000" pitchFamily="2" charset="2"/>
              <a:buChar char="ü"/>
            </a:pPr>
            <a:r>
              <a:rPr lang="en-IN" sz="2000" b="1" dirty="0">
                <a:solidFill>
                  <a:schemeClr val="bg1"/>
                </a:solidFill>
              </a:rPr>
              <a:t>Art</a:t>
            </a:r>
          </a:p>
          <a:p>
            <a:pPr>
              <a:spcBef>
                <a:spcPts val="1400"/>
              </a:spcBef>
              <a:spcAft>
                <a:spcPts val="400"/>
              </a:spcAft>
            </a:pPr>
            <a:r>
              <a:rPr lang="en-US" dirty="0">
                <a:solidFill>
                  <a:schemeClr val="bg1"/>
                </a:solidFill>
              </a:rPr>
              <a:t>Involves the creation of visually stunning images using mathematical algorithms</a:t>
            </a:r>
            <a:endParaRPr lang="en-US" sz="2000" b="1" dirty="0">
              <a:solidFill>
                <a:schemeClr val="bg1"/>
              </a:solidFill>
              <a:effectLst/>
            </a:endParaRPr>
          </a:p>
        </p:txBody>
      </p:sp>
      <p:sp>
        <p:nvSpPr>
          <p:cNvPr id="7" name="TextBox 6">
            <a:extLst>
              <a:ext uri="{FF2B5EF4-FFF2-40B4-BE49-F238E27FC236}">
                <a16:creationId xmlns:a16="http://schemas.microsoft.com/office/drawing/2014/main" id="{52D25E17-5518-8E67-DC51-89049F2C6947}"/>
              </a:ext>
            </a:extLst>
          </p:cNvPr>
          <p:cNvSpPr txBox="1"/>
          <p:nvPr/>
        </p:nvSpPr>
        <p:spPr>
          <a:xfrm>
            <a:off x="6543551" y="2421032"/>
            <a:ext cx="5313831" cy="2015936"/>
          </a:xfrm>
          <a:prstGeom prst="rect">
            <a:avLst/>
          </a:prstGeom>
          <a:noFill/>
        </p:spPr>
        <p:txBody>
          <a:bodyPr wrap="square" rtlCol="0">
            <a:spAutoFit/>
          </a:bodyPr>
          <a:lstStyle/>
          <a:p>
            <a:pPr marL="342900" indent="-342900">
              <a:spcBef>
                <a:spcPts val="1400"/>
              </a:spcBef>
              <a:spcAft>
                <a:spcPts val="400"/>
              </a:spcAft>
              <a:buFont typeface="Wingdings" panose="05000000000000000000" pitchFamily="2" charset="2"/>
              <a:buChar char="ü"/>
            </a:pPr>
            <a:r>
              <a:rPr lang="en-IN" sz="2000" b="1" dirty="0">
                <a:solidFill>
                  <a:schemeClr val="bg1"/>
                </a:solidFill>
              </a:rPr>
              <a:t>Education</a:t>
            </a:r>
          </a:p>
          <a:p>
            <a:pPr>
              <a:spcBef>
                <a:spcPts val="1400"/>
              </a:spcBef>
              <a:spcAft>
                <a:spcPts val="400"/>
              </a:spcAft>
            </a:pPr>
            <a:r>
              <a:rPr lang="en-US" dirty="0">
                <a:solidFill>
                  <a:schemeClr val="bg1"/>
                </a:solidFill>
              </a:rPr>
              <a:t>Their visual appeal, combined with mathematical concepts, makes them valuable for teaching complex ideas to students at various educational levels, fostering an appreciation for the beauty of mathematics.</a:t>
            </a:r>
            <a:endParaRPr lang="en-US" b="1" dirty="0">
              <a:solidFill>
                <a:schemeClr val="bg1"/>
              </a:solidFill>
              <a:effectLst/>
            </a:endParaRPr>
          </a:p>
        </p:txBody>
      </p:sp>
      <p:sp>
        <p:nvSpPr>
          <p:cNvPr id="9" name="TextBox 8">
            <a:extLst>
              <a:ext uri="{FF2B5EF4-FFF2-40B4-BE49-F238E27FC236}">
                <a16:creationId xmlns:a16="http://schemas.microsoft.com/office/drawing/2014/main" id="{3F29A27E-1051-9EC6-EFD5-42DD13D6AC37}"/>
              </a:ext>
            </a:extLst>
          </p:cNvPr>
          <p:cNvSpPr txBox="1"/>
          <p:nvPr/>
        </p:nvSpPr>
        <p:spPr>
          <a:xfrm>
            <a:off x="6543551" y="5052376"/>
            <a:ext cx="5313830" cy="1554272"/>
          </a:xfrm>
          <a:prstGeom prst="rect">
            <a:avLst/>
          </a:prstGeom>
          <a:noFill/>
        </p:spPr>
        <p:txBody>
          <a:bodyPr wrap="square" rtlCol="0">
            <a:spAutoFit/>
          </a:bodyPr>
          <a:lstStyle/>
          <a:p>
            <a:pPr marL="342900" indent="-342900">
              <a:spcBef>
                <a:spcPts val="1400"/>
              </a:spcBef>
              <a:spcAft>
                <a:spcPts val="400"/>
              </a:spcAft>
              <a:buFont typeface="Wingdings" panose="05000000000000000000" pitchFamily="2" charset="2"/>
              <a:buChar char="ü"/>
            </a:pPr>
            <a:r>
              <a:rPr lang="en-IN" sz="2000" b="1" dirty="0">
                <a:solidFill>
                  <a:schemeClr val="bg1"/>
                </a:solidFill>
              </a:rPr>
              <a:t>Communication and Information Theory</a:t>
            </a:r>
          </a:p>
          <a:p>
            <a:pPr>
              <a:spcBef>
                <a:spcPts val="1400"/>
              </a:spcBef>
              <a:spcAft>
                <a:spcPts val="400"/>
              </a:spcAft>
            </a:pPr>
            <a:r>
              <a:rPr lang="en-US" sz="2000" dirty="0">
                <a:solidFill>
                  <a:schemeClr val="bg1"/>
                </a:solidFill>
              </a:rPr>
              <a:t>Study of chaotic systems and turbulence. Along with framework for modeling and understanding complex natural phenomena.</a:t>
            </a:r>
            <a:endParaRPr lang="en-IN" sz="2000" b="1" dirty="0">
              <a:solidFill>
                <a:schemeClr val="bg1"/>
              </a:solidFill>
              <a:effectLst/>
              <a:latin typeface="Aptos Narrow" panose="020B0004020202020204" pitchFamily="34" charset="0"/>
            </a:endParaRPr>
          </a:p>
        </p:txBody>
      </p:sp>
    </p:spTree>
    <p:extLst>
      <p:ext uri="{BB962C8B-B14F-4D97-AF65-F5344CB8AC3E}">
        <p14:creationId xmlns:p14="http://schemas.microsoft.com/office/powerpoint/2010/main" val="12526568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249"/>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249"/>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24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D9E92-E4AA-F8C2-5C0F-F64D6D6245B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B9C5A0-9BB7-9E88-B5AC-EE56D329DBBC}"/>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A87FAFBB-80F2-8E71-505F-A701C66B340F}"/>
              </a:ext>
            </a:extLst>
          </p:cNvPr>
          <p:cNvSpPr/>
          <p:nvPr/>
        </p:nvSpPr>
        <p:spPr>
          <a:xfrm>
            <a:off x="0" y="0"/>
            <a:ext cx="12192000" cy="68580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5" name="TextBox 4">
            <a:extLst>
              <a:ext uri="{FF2B5EF4-FFF2-40B4-BE49-F238E27FC236}">
                <a16:creationId xmlns:a16="http://schemas.microsoft.com/office/drawing/2014/main" id="{AE164AF1-FC82-982C-6A8F-1AC834C9A8D9}"/>
              </a:ext>
            </a:extLst>
          </p:cNvPr>
          <p:cNvSpPr txBox="1"/>
          <p:nvPr/>
        </p:nvSpPr>
        <p:spPr>
          <a:xfrm>
            <a:off x="6144490" y="1040795"/>
            <a:ext cx="5306290" cy="784830"/>
          </a:xfrm>
          <a:prstGeom prst="rect">
            <a:avLst/>
          </a:prstGeom>
          <a:noFill/>
          <a:ln>
            <a:noFill/>
          </a:ln>
        </p:spPr>
        <p:txBody>
          <a:bodyPr wrap="square" rtlCol="0">
            <a:spAutoFit/>
          </a:bodyPr>
          <a:lstStyle/>
          <a:p>
            <a:pPr lvl="1">
              <a:spcBef>
                <a:spcPts val="1400"/>
              </a:spcBef>
              <a:spcAft>
                <a:spcPts val="400"/>
              </a:spcAft>
            </a:pPr>
            <a:r>
              <a:rPr lang="en-US" sz="4500" b="1" dirty="0">
                <a:solidFill>
                  <a:schemeClr val="bg1"/>
                </a:solidFill>
                <a:latin typeface="Aptos Narrow" panose="020B0004020202020204" pitchFamily="34" charset="0"/>
              </a:rPr>
              <a:t>CONCLUSION</a:t>
            </a:r>
            <a:endParaRPr lang="en-IN" sz="4500" b="1" dirty="0">
              <a:solidFill>
                <a:schemeClr val="bg1"/>
              </a:solidFill>
              <a:effectLst/>
              <a:latin typeface="Aptos Narrow" panose="020B0004020202020204" pitchFamily="34" charset="0"/>
            </a:endParaRPr>
          </a:p>
        </p:txBody>
      </p:sp>
      <p:sp>
        <p:nvSpPr>
          <p:cNvPr id="6" name="TextBox 5">
            <a:extLst>
              <a:ext uri="{FF2B5EF4-FFF2-40B4-BE49-F238E27FC236}">
                <a16:creationId xmlns:a16="http://schemas.microsoft.com/office/drawing/2014/main" id="{FD98D4A0-0AC6-1719-EFCC-2E15BEFB9109}"/>
              </a:ext>
            </a:extLst>
          </p:cNvPr>
          <p:cNvSpPr txBox="1"/>
          <p:nvPr/>
        </p:nvSpPr>
        <p:spPr>
          <a:xfrm>
            <a:off x="6096000" y="2274838"/>
            <a:ext cx="4966854" cy="2308324"/>
          </a:xfrm>
          <a:prstGeom prst="rect">
            <a:avLst/>
          </a:prstGeom>
          <a:noFill/>
          <a:ln>
            <a:noFill/>
          </a:ln>
        </p:spPr>
        <p:txBody>
          <a:bodyPr wrap="square" rtlCol="0">
            <a:spAutoFit/>
          </a:bodyPr>
          <a:lstStyle/>
          <a:p>
            <a:r>
              <a:rPr lang="en-US" dirty="0">
                <a:solidFill>
                  <a:schemeClr val="bg1"/>
                </a:solidFill>
              </a:rPr>
              <a:t>In conclusion, exploring fractals has been like unraveling a captivating story of shapes that repeat themselves endlessly in both art and nature. In essence, the study of fractals not only captures our eyes with mesmerizing visuals but also uncovers profound mathematical principles that weave through the rich tapestry of exploration in mathematics</a:t>
            </a:r>
          </a:p>
        </p:txBody>
      </p:sp>
      <p:sp>
        <p:nvSpPr>
          <p:cNvPr id="7" name="Flowchart: Connector 6">
            <a:extLst>
              <a:ext uri="{FF2B5EF4-FFF2-40B4-BE49-F238E27FC236}">
                <a16:creationId xmlns:a16="http://schemas.microsoft.com/office/drawing/2014/main" id="{6096C55F-B280-80A3-53FD-BC1C873933DD}"/>
              </a:ext>
            </a:extLst>
          </p:cNvPr>
          <p:cNvSpPr/>
          <p:nvPr/>
        </p:nvSpPr>
        <p:spPr>
          <a:xfrm>
            <a:off x="277090" y="939065"/>
            <a:ext cx="5029200" cy="4672361"/>
          </a:xfrm>
          <a:prstGeom prst="flowChartConnector">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40534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249"/>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24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D9E92-E4AA-F8C2-5C0F-F64D6D6245B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B9C5A0-9BB7-9E88-B5AC-EE56D329DBBC}"/>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A87FAFBB-80F2-8E71-505F-A701C66B340F}"/>
              </a:ext>
            </a:extLst>
          </p:cNvPr>
          <p:cNvSpPr/>
          <p:nvPr/>
        </p:nvSpPr>
        <p:spPr>
          <a:xfrm>
            <a:off x="0" y="0"/>
            <a:ext cx="12192000" cy="68580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TextBox 7">
            <a:extLst>
              <a:ext uri="{FF2B5EF4-FFF2-40B4-BE49-F238E27FC236}">
                <a16:creationId xmlns:a16="http://schemas.microsoft.com/office/drawing/2014/main" id="{348B4E26-D651-6934-6891-FB0F722C8219}"/>
              </a:ext>
            </a:extLst>
          </p:cNvPr>
          <p:cNvSpPr txBox="1"/>
          <p:nvPr/>
        </p:nvSpPr>
        <p:spPr>
          <a:xfrm>
            <a:off x="2867722" y="2767280"/>
            <a:ext cx="6456556" cy="1323439"/>
          </a:xfrm>
          <a:prstGeom prst="rect">
            <a:avLst/>
          </a:prstGeom>
          <a:noFill/>
        </p:spPr>
        <p:txBody>
          <a:bodyPr wrap="square" rtlCol="0">
            <a:spAutoFit/>
          </a:bodyPr>
          <a:lstStyle/>
          <a:p>
            <a:r>
              <a:rPr lang="en-US" sz="8000" dirty="0">
                <a:solidFill>
                  <a:schemeClr val="bg1"/>
                </a:solidFill>
                <a:latin typeface="Britannic Bold" panose="020B0903060703020204" pitchFamily="34" charset="0"/>
              </a:rPr>
              <a:t>THANK YOU</a:t>
            </a:r>
            <a:endParaRPr lang="en-IN" sz="8000" dirty="0">
              <a:solidFill>
                <a:schemeClr val="bg1"/>
              </a:solidFill>
              <a:latin typeface="Britannic Bold" panose="020B0903060703020204" pitchFamily="34" charset="0"/>
            </a:endParaRPr>
          </a:p>
        </p:txBody>
      </p:sp>
      <p:sp>
        <p:nvSpPr>
          <p:cNvPr id="9" name="TextBox 8">
            <a:extLst>
              <a:ext uri="{FF2B5EF4-FFF2-40B4-BE49-F238E27FC236}">
                <a16:creationId xmlns:a16="http://schemas.microsoft.com/office/drawing/2014/main" id="{D61A2F13-E461-57C5-0F88-58031BE54DB9}"/>
              </a:ext>
            </a:extLst>
          </p:cNvPr>
          <p:cNvSpPr txBox="1"/>
          <p:nvPr/>
        </p:nvSpPr>
        <p:spPr>
          <a:xfrm>
            <a:off x="9121698" y="5715298"/>
            <a:ext cx="2854712" cy="923330"/>
          </a:xfrm>
          <a:prstGeom prst="rect">
            <a:avLst/>
          </a:prstGeom>
          <a:noFill/>
        </p:spPr>
        <p:txBody>
          <a:bodyPr wrap="square" rtlCol="0">
            <a:spAutoFit/>
          </a:bodyPr>
          <a:lstStyle/>
          <a:p>
            <a:r>
              <a:rPr lang="en-US" dirty="0">
                <a:solidFill>
                  <a:schemeClr val="bg1"/>
                </a:solidFill>
              </a:rPr>
              <a:t>Nutan Kumari(2022341)</a:t>
            </a:r>
          </a:p>
          <a:p>
            <a:r>
              <a:rPr lang="en-US" dirty="0">
                <a:solidFill>
                  <a:schemeClr val="bg1"/>
                </a:solidFill>
              </a:rPr>
              <a:t>Rohit </a:t>
            </a:r>
            <a:r>
              <a:rPr lang="en-US" dirty="0" err="1">
                <a:solidFill>
                  <a:schemeClr val="bg1"/>
                </a:solidFill>
              </a:rPr>
              <a:t>Singal</a:t>
            </a:r>
            <a:r>
              <a:rPr lang="en-US" dirty="0">
                <a:solidFill>
                  <a:schemeClr val="bg1"/>
                </a:solidFill>
              </a:rPr>
              <a:t>(2022417)</a:t>
            </a:r>
          </a:p>
          <a:p>
            <a:r>
              <a:rPr lang="en-US" dirty="0">
                <a:solidFill>
                  <a:schemeClr val="bg1"/>
                </a:solidFill>
              </a:rPr>
              <a:t>Priyanshu Yadav(2022383)</a:t>
            </a:r>
            <a:endParaRPr lang="en-IN" dirty="0">
              <a:solidFill>
                <a:schemeClr val="bg1"/>
              </a:solidFill>
            </a:endParaRPr>
          </a:p>
        </p:txBody>
      </p:sp>
    </p:spTree>
    <p:extLst>
      <p:ext uri="{BB962C8B-B14F-4D97-AF65-F5344CB8AC3E}">
        <p14:creationId xmlns:p14="http://schemas.microsoft.com/office/powerpoint/2010/main" val="42939753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actal Art Wallpaper, Symmetry, Close Up, Macro Photography, Pattern ...">
            <a:extLst>
              <a:ext uri="{FF2B5EF4-FFF2-40B4-BE49-F238E27FC236}">
                <a16:creationId xmlns:a16="http://schemas.microsoft.com/office/drawing/2014/main" id="{E556D3E7-5704-96A5-B3DB-B364D360B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220647"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A1675A5B-8ADC-A2F3-A8C9-3AC56D4AC972}"/>
              </a:ext>
            </a:extLst>
          </p:cNvPr>
          <p:cNvGrpSpPr/>
          <p:nvPr/>
        </p:nvGrpSpPr>
        <p:grpSpPr>
          <a:xfrm>
            <a:off x="0" y="0"/>
            <a:ext cx="5890437" cy="6858000"/>
            <a:chOff x="0" y="0"/>
            <a:chExt cx="5890437" cy="6858000"/>
          </a:xfrm>
        </p:grpSpPr>
        <p:pic>
          <p:nvPicPr>
            <p:cNvPr id="4" name="Picture 2" descr="Fractal Art Wallpaper, Symmetry, Close Up, Macro Photography, Pattern ...">
              <a:extLst>
                <a:ext uri="{FF2B5EF4-FFF2-40B4-BE49-F238E27FC236}">
                  <a16:creationId xmlns:a16="http://schemas.microsoft.com/office/drawing/2014/main" id="{74A0C4CC-6DDD-73EB-9185-A06D9895F99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radius="20"/>
                      </a14:imgEffect>
                      <a14:imgEffect>
                        <a14:brightnessContrast bright="-11000"/>
                      </a14:imgEffect>
                    </a14:imgLayer>
                  </a14:imgProps>
                </a:ext>
                <a:ext uri="{28A0092B-C50C-407E-A947-70E740481C1C}">
                  <a14:useLocalDpi xmlns:a14="http://schemas.microsoft.com/office/drawing/2010/main" val="0"/>
                </a:ext>
              </a:extLst>
            </a:blip>
            <a:srcRect r="51686"/>
            <a:stretch/>
          </p:blipFill>
          <p:spPr bwMode="auto">
            <a:xfrm>
              <a:off x="0" y="0"/>
              <a:ext cx="589043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D2A4B2-16B1-B51D-F98F-B9BAC6AA2238}"/>
                </a:ext>
              </a:extLst>
            </p:cNvPr>
            <p:cNvSpPr txBox="1"/>
            <p:nvPr/>
          </p:nvSpPr>
          <p:spPr>
            <a:xfrm>
              <a:off x="789710" y="1816948"/>
              <a:ext cx="4260272" cy="784830"/>
            </a:xfrm>
            <a:prstGeom prst="rect">
              <a:avLst/>
            </a:prstGeom>
            <a:noFill/>
          </p:spPr>
          <p:txBody>
            <a:bodyPr wrap="square" rtlCol="0">
              <a:spAutoFit/>
            </a:bodyPr>
            <a:lstStyle/>
            <a:p>
              <a:r>
                <a:rPr lang="en-US" sz="4500" b="1" dirty="0">
                  <a:solidFill>
                    <a:schemeClr val="bg1">
                      <a:lumMod val="95000"/>
                    </a:schemeClr>
                  </a:solidFill>
                  <a:latin typeface="Aptos Narrow" panose="020B0004020202020204" pitchFamily="34" charset="0"/>
                </a:rPr>
                <a:t>ABSTRACT</a:t>
              </a:r>
              <a:endParaRPr lang="en-IN" sz="4500" b="1" dirty="0">
                <a:solidFill>
                  <a:schemeClr val="bg1">
                    <a:lumMod val="95000"/>
                  </a:schemeClr>
                </a:solidFill>
                <a:latin typeface="Aptos Narrow" panose="020B0004020202020204" pitchFamily="34" charset="0"/>
              </a:endParaRPr>
            </a:p>
          </p:txBody>
        </p:sp>
        <p:sp>
          <p:nvSpPr>
            <p:cNvPr id="6" name="TextBox 5">
              <a:extLst>
                <a:ext uri="{FF2B5EF4-FFF2-40B4-BE49-F238E27FC236}">
                  <a16:creationId xmlns:a16="http://schemas.microsoft.com/office/drawing/2014/main" id="{1F9D8198-20F2-B99D-5259-93614155149D}"/>
                </a:ext>
              </a:extLst>
            </p:cNvPr>
            <p:cNvSpPr txBox="1"/>
            <p:nvPr/>
          </p:nvSpPr>
          <p:spPr>
            <a:xfrm>
              <a:off x="789710" y="3055894"/>
              <a:ext cx="4966854" cy="1938992"/>
            </a:xfrm>
            <a:prstGeom prst="rect">
              <a:avLst/>
            </a:prstGeom>
            <a:noFill/>
          </p:spPr>
          <p:txBody>
            <a:bodyPr wrap="square" rtlCol="0">
              <a:spAutoFit/>
            </a:bodyPr>
            <a:lstStyle/>
            <a:p>
              <a:r>
                <a:rPr lang="en-US" sz="2000" b="0" i="0" u="none" strike="noStrike" dirty="0">
                  <a:solidFill>
                    <a:schemeClr val="bg1">
                      <a:lumMod val="95000"/>
                    </a:schemeClr>
                  </a:solidFill>
                  <a:effectLst/>
                  <a:latin typeface="Roboto" panose="02000000000000000000" pitchFamily="2" charset="0"/>
                </a:rPr>
                <a:t>Fractals are a recurring, never-ending pattern that continues to form an infinitely complex, self-similar all across at different scales. These are images or graphs and designs that look fascinating and elegant to look at and observe.</a:t>
              </a:r>
              <a:endParaRPr lang="en-IN" sz="2000" dirty="0">
                <a:solidFill>
                  <a:schemeClr val="bg1">
                    <a:lumMod val="95000"/>
                  </a:schemeClr>
                </a:solidFill>
              </a:endParaRPr>
            </a:p>
          </p:txBody>
        </p:sp>
      </p:grpSp>
    </p:spTree>
    <p:extLst>
      <p:ext uri="{BB962C8B-B14F-4D97-AF65-F5344CB8AC3E}">
        <p14:creationId xmlns:p14="http://schemas.microsoft.com/office/powerpoint/2010/main" val="243034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andelbrot — Rezepte Suchen">
            <a:extLst>
              <a:ext uri="{FF2B5EF4-FFF2-40B4-BE49-F238E27FC236}">
                <a16:creationId xmlns:a16="http://schemas.microsoft.com/office/drawing/2014/main" id="{950DDD03-5287-6665-90CF-3C993C2B96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3721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BEF0BBC-D44D-AEA9-391C-1FBCE9CA797D}"/>
              </a:ext>
            </a:extLst>
          </p:cNvPr>
          <p:cNvSpPr/>
          <p:nvPr/>
        </p:nvSpPr>
        <p:spPr>
          <a:xfrm>
            <a:off x="5372100" y="0"/>
            <a:ext cx="68199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D67DD593-0B76-7D71-0F49-163276D1ECE4}"/>
              </a:ext>
            </a:extLst>
          </p:cNvPr>
          <p:cNvSpPr txBox="1"/>
          <p:nvPr/>
        </p:nvSpPr>
        <p:spPr>
          <a:xfrm>
            <a:off x="4427168" y="759230"/>
            <a:ext cx="7741085" cy="1261884"/>
          </a:xfrm>
          <a:prstGeom prst="rect">
            <a:avLst/>
          </a:prstGeom>
          <a:noFill/>
        </p:spPr>
        <p:txBody>
          <a:bodyPr wrap="square" rtlCol="0">
            <a:spAutoFit/>
          </a:bodyPr>
          <a:lstStyle/>
          <a:p>
            <a:pPr algn="ctr"/>
            <a:r>
              <a:rPr lang="en-US" sz="2800" dirty="0">
                <a:solidFill>
                  <a:schemeClr val="bg1"/>
                </a:solidFill>
                <a:latin typeface="Engravers MT" panose="02090707080505020304" pitchFamily="18" charset="0"/>
              </a:rPr>
              <a:t>“</a:t>
            </a:r>
            <a:r>
              <a:rPr lang="en-US" sz="2800" b="0" i="0" dirty="0">
                <a:solidFill>
                  <a:schemeClr val="bg1"/>
                </a:solidFill>
                <a:effectLst/>
                <a:latin typeface="Engravers MT" panose="02090707080505020304" pitchFamily="18" charset="0"/>
              </a:rPr>
              <a:t>A fractal is a way of seeing infinity.”</a:t>
            </a:r>
            <a:endParaRPr lang="en-IN" sz="2800" b="0" i="0" dirty="0">
              <a:solidFill>
                <a:schemeClr val="bg1"/>
              </a:solidFill>
              <a:effectLst/>
              <a:latin typeface="Engravers MT" panose="02090707080505020304" pitchFamily="18" charset="0"/>
            </a:endParaRPr>
          </a:p>
          <a:p>
            <a:pPr algn="r"/>
            <a:r>
              <a:rPr lang="en-IN" sz="2000" dirty="0">
                <a:solidFill>
                  <a:schemeClr val="bg1"/>
                </a:solidFill>
                <a:latin typeface="Engravers MT" panose="02090707080505020304" pitchFamily="18" charset="0"/>
              </a:rPr>
              <a:t>-</a:t>
            </a:r>
            <a:r>
              <a:rPr lang="en-IN" sz="2000" b="0" i="0" dirty="0">
                <a:solidFill>
                  <a:schemeClr val="bg1"/>
                </a:solidFill>
                <a:effectLst/>
                <a:latin typeface="-apple-system"/>
              </a:rPr>
              <a:t>Benoit Mandelbrot</a:t>
            </a:r>
            <a:endParaRPr lang="en-US" sz="2000" b="0" i="0" dirty="0">
              <a:solidFill>
                <a:schemeClr val="bg1"/>
              </a:solidFill>
              <a:effectLst/>
              <a:latin typeface="Engravers MT" panose="02090707080505020304" pitchFamily="18" charset="0"/>
            </a:endParaRPr>
          </a:p>
        </p:txBody>
      </p:sp>
      <p:sp>
        <p:nvSpPr>
          <p:cNvPr id="9" name="TextBox 8">
            <a:extLst>
              <a:ext uri="{FF2B5EF4-FFF2-40B4-BE49-F238E27FC236}">
                <a16:creationId xmlns:a16="http://schemas.microsoft.com/office/drawing/2014/main" id="{87DD3B03-4FC2-A720-B74A-D903D3F2B09F}"/>
              </a:ext>
            </a:extLst>
          </p:cNvPr>
          <p:cNvSpPr txBox="1"/>
          <p:nvPr/>
        </p:nvSpPr>
        <p:spPr>
          <a:xfrm>
            <a:off x="5574081" y="2780343"/>
            <a:ext cx="6025020" cy="2554545"/>
          </a:xfrm>
          <a:prstGeom prst="rect">
            <a:avLst/>
          </a:prstGeom>
          <a:noFill/>
        </p:spPr>
        <p:txBody>
          <a:bodyPr wrap="square" rtlCol="0">
            <a:spAutoFit/>
          </a:bodyPr>
          <a:lstStyle/>
          <a:p>
            <a:r>
              <a:rPr lang="en-US" sz="2000" b="0" i="0" u="none" strike="noStrike" dirty="0">
                <a:solidFill>
                  <a:schemeClr val="bg1"/>
                </a:solidFill>
                <a:effectLst/>
                <a:latin typeface="Aptos Narrow" panose="020B0004020202020204" pitchFamily="34" charset="0"/>
              </a:rPr>
              <a:t>Benoit Mandelbrot is known as the "father of fractal geometry. </a:t>
            </a:r>
            <a:r>
              <a:rPr lang="en-US" sz="2000" dirty="0">
                <a:solidFill>
                  <a:schemeClr val="bg1"/>
                </a:solidFill>
                <a:latin typeface="Aptos Narrow" panose="020B0004020202020204" pitchFamily="34" charset="0"/>
              </a:rPr>
              <a:t>He coined the term "fractal" in 1975 to describe irregular shapes in nature and in mathematics that exhibit self-similarity. </a:t>
            </a:r>
            <a:r>
              <a:rPr lang="en-US" sz="2000" b="0" i="0" dirty="0">
                <a:solidFill>
                  <a:schemeClr val="bg1"/>
                </a:solidFill>
                <a:effectLst/>
                <a:latin typeface="Aptos Narrow" panose="020B0004020202020204" pitchFamily="34" charset="0"/>
              </a:rPr>
              <a:t>He referred to himself as a "fractalist" and is recognized for his contribution to the field of fractal geometry, which included coining the word "fractal", as well as developing a theory of "roughness and self-similarity" in nature.</a:t>
            </a:r>
            <a:endParaRPr lang="en-IN" sz="2000" dirty="0">
              <a:solidFill>
                <a:schemeClr val="bg1"/>
              </a:solidFill>
              <a:latin typeface="Aptos Narrow" panose="020B0004020202020204" pitchFamily="34" charset="0"/>
            </a:endParaRPr>
          </a:p>
        </p:txBody>
      </p:sp>
    </p:spTree>
    <p:extLst>
      <p:ext uri="{BB962C8B-B14F-4D97-AF65-F5344CB8AC3E}">
        <p14:creationId xmlns:p14="http://schemas.microsoft.com/office/powerpoint/2010/main" val="659190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8C3743-EF8F-9CE1-AF0E-3C2918531BE4}"/>
              </a:ext>
            </a:extLst>
          </p:cNvPr>
          <p:cNvSpPr/>
          <p:nvPr/>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Connector 4">
            <a:extLst>
              <a:ext uri="{FF2B5EF4-FFF2-40B4-BE49-F238E27FC236}">
                <a16:creationId xmlns:a16="http://schemas.microsoft.com/office/drawing/2014/main" id="{78288E89-7677-3322-1F02-802ACE216270}"/>
              </a:ext>
            </a:extLst>
          </p:cNvPr>
          <p:cNvSpPr/>
          <p:nvPr/>
        </p:nvSpPr>
        <p:spPr>
          <a:xfrm>
            <a:off x="2874645" y="344805"/>
            <a:ext cx="6477000" cy="6168390"/>
          </a:xfrm>
          <a:prstGeom prst="flowChartConnector">
            <a:avLst/>
          </a:prstGeom>
          <a:solidFill>
            <a:schemeClr val="tx1">
              <a:lumMod val="85000"/>
              <a:lumOff val="15000"/>
            </a:schemeClr>
          </a:solidFill>
          <a:ln>
            <a:noFill/>
          </a:ln>
          <a:effectLst>
            <a:innerShdw blurRad="63500" dist="508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500" dirty="0">
                <a:latin typeface="Aptos Narrow" panose="020B0004020202020204" pitchFamily="34" charset="0"/>
              </a:rPr>
              <a:t>INTRODUCTION</a:t>
            </a:r>
            <a:endParaRPr lang="en-US" sz="4500" dirty="0">
              <a:solidFill>
                <a:schemeClr val="bg1"/>
              </a:solidFill>
              <a:latin typeface="Arial" panose="020B0604020202020204" pitchFamily="34" charset="0"/>
            </a:endParaRPr>
          </a:p>
          <a:p>
            <a:pPr algn="ctr"/>
            <a:endParaRPr lang="en-US" sz="4500" dirty="0">
              <a:solidFill>
                <a:schemeClr val="bg1"/>
              </a:solidFill>
              <a:latin typeface="Arial" panose="020B0604020202020204" pitchFamily="34" charset="0"/>
            </a:endParaRPr>
          </a:p>
          <a:p>
            <a:pPr algn="ctr"/>
            <a:r>
              <a:rPr lang="en-US" dirty="0"/>
              <a:t>Fractals, repeating patterns with self-similarity at various scales, are found in nature and pure mathematics. The study of fractals has significantly impacted diverse scientific fields, including computing, telecommunications, biology, and medicine. Fractals represent patterns of change, and despite being associated with chaos, they can also be viewed as structured manifestations of constant change in the universe.</a:t>
            </a:r>
            <a:endParaRPr lang="en-IN" dirty="0">
              <a:solidFill>
                <a:schemeClr val="bg1"/>
              </a:solidFill>
              <a:latin typeface="+mj-lt"/>
            </a:endParaRPr>
          </a:p>
        </p:txBody>
      </p:sp>
      <p:sp>
        <p:nvSpPr>
          <p:cNvPr id="6" name="Flowchart: Connector 5">
            <a:extLst>
              <a:ext uri="{FF2B5EF4-FFF2-40B4-BE49-F238E27FC236}">
                <a16:creationId xmlns:a16="http://schemas.microsoft.com/office/drawing/2014/main" id="{5F90F6FA-7672-3B4F-E0FC-C8E0BEFAB1B0}"/>
              </a:ext>
            </a:extLst>
          </p:cNvPr>
          <p:cNvSpPr/>
          <p:nvPr/>
        </p:nvSpPr>
        <p:spPr>
          <a:xfrm>
            <a:off x="-849151" y="-587695"/>
            <a:ext cx="2688907" cy="2423161"/>
          </a:xfrm>
          <a:prstGeom prst="flowChartConnector">
            <a:avLst/>
          </a:prstGeom>
          <a:blipFill>
            <a:blip r:embed="rId2"/>
            <a:stretch>
              <a:fillRect/>
            </a:stretch>
          </a:blipFill>
          <a:ln>
            <a:noFill/>
          </a:ln>
          <a:effectLst>
            <a:innerShdw blurRad="63500" dist="508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Connector 8">
            <a:extLst>
              <a:ext uri="{FF2B5EF4-FFF2-40B4-BE49-F238E27FC236}">
                <a16:creationId xmlns:a16="http://schemas.microsoft.com/office/drawing/2014/main" id="{9138CEA5-1D64-13C0-8960-6749F698ECD7}"/>
              </a:ext>
            </a:extLst>
          </p:cNvPr>
          <p:cNvSpPr/>
          <p:nvPr/>
        </p:nvSpPr>
        <p:spPr>
          <a:xfrm>
            <a:off x="8641077" y="101435"/>
            <a:ext cx="2099311" cy="1788320"/>
          </a:xfrm>
          <a:prstGeom prst="flowChartConnector">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Flowchart: Connector 9">
            <a:extLst>
              <a:ext uri="{FF2B5EF4-FFF2-40B4-BE49-F238E27FC236}">
                <a16:creationId xmlns:a16="http://schemas.microsoft.com/office/drawing/2014/main" id="{B6EF076D-FD1D-F1C5-C651-76E7FBA090C4}"/>
              </a:ext>
            </a:extLst>
          </p:cNvPr>
          <p:cNvSpPr/>
          <p:nvPr/>
        </p:nvSpPr>
        <p:spPr>
          <a:xfrm>
            <a:off x="66199" y="3786188"/>
            <a:ext cx="3157061" cy="2899410"/>
          </a:xfrm>
          <a:prstGeom prst="flowChartConnector">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Flowchart: Connector 12">
            <a:extLst>
              <a:ext uri="{FF2B5EF4-FFF2-40B4-BE49-F238E27FC236}">
                <a16:creationId xmlns:a16="http://schemas.microsoft.com/office/drawing/2014/main" id="{6ACCA338-C3F1-A39C-A210-4207AB1C3AC8}"/>
              </a:ext>
            </a:extLst>
          </p:cNvPr>
          <p:cNvSpPr/>
          <p:nvPr/>
        </p:nvSpPr>
        <p:spPr>
          <a:xfrm>
            <a:off x="9544049" y="4149090"/>
            <a:ext cx="2710575" cy="2692250"/>
          </a:xfrm>
          <a:prstGeom prst="flowChartConnector">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1670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5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5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263D86-1028-D7D5-04E4-8E97B8263EA0}"/>
              </a:ext>
            </a:extLst>
          </p:cNvPr>
          <p:cNvSpPr/>
          <p:nvPr/>
        </p:nvSpPr>
        <p:spPr>
          <a:xfrm>
            <a:off x="0" y="0"/>
            <a:ext cx="12192000" cy="68580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76" name="Picture 4" descr="Golden Ratio in Architecture | illustrarch">
            <a:extLst>
              <a:ext uri="{FF2B5EF4-FFF2-40B4-BE49-F238E27FC236}">
                <a16:creationId xmlns:a16="http://schemas.microsoft.com/office/drawing/2014/main" id="{45EC9FFF-B614-4496-8E92-78FDC8BC991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radius="48"/>
                    </a14:imgEffect>
                    <a14:imgEffect>
                      <a14:brightnessContrast bright="-58000"/>
                    </a14:imgEffect>
                  </a14:imgLayer>
                </a14:imgProps>
              </a:ex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ardrop 4">
            <a:extLst>
              <a:ext uri="{FF2B5EF4-FFF2-40B4-BE49-F238E27FC236}">
                <a16:creationId xmlns:a16="http://schemas.microsoft.com/office/drawing/2014/main" id="{F551D013-2102-5FB4-0DC2-7FD8AF433E6A}"/>
              </a:ext>
            </a:extLst>
          </p:cNvPr>
          <p:cNvSpPr/>
          <p:nvPr/>
        </p:nvSpPr>
        <p:spPr>
          <a:xfrm>
            <a:off x="4668252" y="0"/>
            <a:ext cx="7523747" cy="6352674"/>
          </a:xfrm>
          <a:prstGeom prst="teardrop">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1618740-FE6D-03A1-18FC-39B6549B4347}"/>
              </a:ext>
            </a:extLst>
          </p:cNvPr>
          <p:cNvSpPr txBox="1"/>
          <p:nvPr/>
        </p:nvSpPr>
        <p:spPr>
          <a:xfrm>
            <a:off x="789710" y="1502688"/>
            <a:ext cx="4260272" cy="1477328"/>
          </a:xfrm>
          <a:prstGeom prst="rect">
            <a:avLst/>
          </a:prstGeom>
          <a:noFill/>
        </p:spPr>
        <p:txBody>
          <a:bodyPr wrap="square" rtlCol="0">
            <a:spAutoFit/>
          </a:bodyPr>
          <a:lstStyle/>
          <a:p>
            <a:pPr rtl="0">
              <a:spcBef>
                <a:spcPts val="1400"/>
              </a:spcBef>
              <a:spcAft>
                <a:spcPts val="400"/>
              </a:spcAft>
            </a:pPr>
            <a:r>
              <a:rPr lang="en-IN" sz="4500" b="1" i="0" u="none" strike="noStrike" dirty="0">
                <a:solidFill>
                  <a:schemeClr val="bg1"/>
                </a:solidFill>
                <a:effectLst/>
                <a:latin typeface="Aptos Narrow" panose="020B0004020202020204" pitchFamily="34" charset="0"/>
              </a:rPr>
              <a:t>EXISTING LITERATURE</a:t>
            </a:r>
            <a:endParaRPr lang="en-IN" sz="4500" b="1" dirty="0">
              <a:solidFill>
                <a:schemeClr val="bg1"/>
              </a:solidFill>
              <a:effectLst/>
              <a:latin typeface="Aptos Narrow" panose="020B0004020202020204" pitchFamily="34" charset="0"/>
            </a:endParaRPr>
          </a:p>
        </p:txBody>
      </p:sp>
      <p:sp>
        <p:nvSpPr>
          <p:cNvPr id="9" name="TextBox 8">
            <a:extLst>
              <a:ext uri="{FF2B5EF4-FFF2-40B4-BE49-F238E27FC236}">
                <a16:creationId xmlns:a16="http://schemas.microsoft.com/office/drawing/2014/main" id="{A9ED662B-828E-B14B-78F4-A90461D72B45}"/>
              </a:ext>
            </a:extLst>
          </p:cNvPr>
          <p:cNvSpPr txBox="1"/>
          <p:nvPr/>
        </p:nvSpPr>
        <p:spPr>
          <a:xfrm>
            <a:off x="789710" y="3142851"/>
            <a:ext cx="4966854" cy="2308324"/>
          </a:xfrm>
          <a:prstGeom prst="rect">
            <a:avLst/>
          </a:prstGeom>
          <a:noFill/>
        </p:spPr>
        <p:txBody>
          <a:bodyPr wrap="square" rtlCol="0">
            <a:spAutoFit/>
          </a:bodyPr>
          <a:lstStyle/>
          <a:p>
            <a:r>
              <a:rPr lang="en-US" sz="1800" b="0" i="0" u="none" strike="noStrike" dirty="0">
                <a:solidFill>
                  <a:schemeClr val="bg1"/>
                </a:solidFill>
                <a:effectLst/>
                <a:latin typeface="Roboto" panose="02000000000000000000" pitchFamily="2" charset="0"/>
              </a:rPr>
              <a:t>The literature on fractals showcases their multidisciplinary relevance, offering a versatile framework to understand and model complex systems. The exploration of fractals spans a wide range of fields, including science, art, </a:t>
            </a:r>
          </a:p>
          <a:p>
            <a:r>
              <a:rPr lang="en-US" sz="1800" b="0" i="0" u="none" strike="noStrike" dirty="0">
                <a:solidFill>
                  <a:schemeClr val="bg1"/>
                </a:solidFill>
                <a:effectLst/>
                <a:latin typeface="Roboto" panose="02000000000000000000" pitchFamily="2" charset="0"/>
              </a:rPr>
              <a:t>and technology, with ongoing research pushing the boundaries of their applications and implications.</a:t>
            </a:r>
            <a:endParaRPr lang="en-IN" sz="2000" dirty="0">
              <a:solidFill>
                <a:schemeClr val="bg1"/>
              </a:solidFill>
            </a:endParaRPr>
          </a:p>
        </p:txBody>
      </p:sp>
    </p:spTree>
    <p:extLst>
      <p:ext uri="{BB962C8B-B14F-4D97-AF65-F5344CB8AC3E}">
        <p14:creationId xmlns:p14="http://schemas.microsoft.com/office/powerpoint/2010/main" val="352696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249"/>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249"/>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24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CCE775-7F24-23D1-DC39-0BAAC1F80309}"/>
              </a:ext>
            </a:extLst>
          </p:cNvPr>
          <p:cNvSpPr/>
          <p:nvPr/>
        </p:nvSpPr>
        <p:spPr>
          <a:xfrm>
            <a:off x="9171709" y="0"/>
            <a:ext cx="3044348" cy="6858000"/>
          </a:xfrm>
          <a:prstGeom prst="rect">
            <a:avLst/>
          </a:prstGeom>
          <a:solidFill>
            <a:schemeClr val="tx1">
              <a:lumMod val="95000"/>
              <a:lumOff val="5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ECECF1"/>
                </a:solidFill>
                <a:effectLst/>
                <a:latin typeface="Söhne"/>
              </a:rPr>
              <a:t>Fractional Dimensional Sets</a:t>
            </a:r>
          </a:p>
          <a:p>
            <a:pPr algn="ctr"/>
            <a:endParaRPr lang="en-US" b="1" i="0" dirty="0">
              <a:solidFill>
                <a:srgbClr val="ECECF1"/>
              </a:solidFill>
              <a:effectLst/>
              <a:latin typeface="Söhne"/>
            </a:endParaRPr>
          </a:p>
          <a:p>
            <a:pPr algn="ctr"/>
            <a:r>
              <a:rPr lang="en-US" b="0" i="0" dirty="0">
                <a:solidFill>
                  <a:srgbClr val="ECECF1"/>
                </a:solidFill>
                <a:effectLst/>
                <a:latin typeface="Söhne"/>
              </a:rPr>
              <a:t>Mathematical sets that exhibit a dimension that is not a whole number. Unlike traditional geometric objects with integer dimensions they have dimensions expressed as fractions or decimals.</a:t>
            </a:r>
          </a:p>
          <a:p>
            <a:pPr algn="r"/>
            <a:endParaRPr lang="en-IN" dirty="0"/>
          </a:p>
        </p:txBody>
      </p:sp>
      <p:sp>
        <p:nvSpPr>
          <p:cNvPr id="5" name="Rectangle 4">
            <a:extLst>
              <a:ext uri="{FF2B5EF4-FFF2-40B4-BE49-F238E27FC236}">
                <a16:creationId xmlns:a16="http://schemas.microsoft.com/office/drawing/2014/main" id="{4B6CED69-2E0D-9388-F9CC-22B0918E3C56}"/>
              </a:ext>
            </a:extLst>
          </p:cNvPr>
          <p:cNvSpPr/>
          <p:nvPr/>
        </p:nvSpPr>
        <p:spPr>
          <a:xfrm>
            <a:off x="6096000" y="0"/>
            <a:ext cx="3075709" cy="6858000"/>
          </a:xfrm>
          <a:prstGeom prst="rect">
            <a:avLst/>
          </a:prstGeom>
          <a:solidFill>
            <a:schemeClr val="tx1">
              <a:lumMod val="85000"/>
              <a:lumOff val="15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ECECF1"/>
                </a:solidFill>
                <a:effectLst/>
                <a:latin typeface="Söhne"/>
              </a:rPr>
              <a:t>Mandelbrot Set</a:t>
            </a:r>
          </a:p>
          <a:p>
            <a:pPr algn="ctr"/>
            <a:r>
              <a:rPr lang="en-US" b="1" i="0" dirty="0">
                <a:solidFill>
                  <a:srgbClr val="ECECF1"/>
                </a:solidFill>
                <a:effectLst/>
                <a:latin typeface="Söhne"/>
              </a:rPr>
              <a:t> </a:t>
            </a:r>
          </a:p>
          <a:p>
            <a:pPr algn="ctr"/>
            <a:r>
              <a:rPr lang="en-US" b="1" i="0" dirty="0">
                <a:solidFill>
                  <a:srgbClr val="ECECF1"/>
                </a:solidFill>
                <a:effectLst/>
                <a:latin typeface="Söhne"/>
              </a:rPr>
              <a:t>S</a:t>
            </a:r>
            <a:r>
              <a:rPr lang="en-US" b="0" i="0" dirty="0">
                <a:solidFill>
                  <a:srgbClr val="ECECF1"/>
                </a:solidFill>
                <a:effectLst/>
                <a:latin typeface="Söhne"/>
              </a:rPr>
              <a:t>pecific set of complex numbers defined by iterating a simple mathematical function. It is named after the mathematician Benoît B. Mandelbrot, who introduced the set in 1980.</a:t>
            </a:r>
          </a:p>
          <a:p>
            <a:pPr algn="ctr"/>
            <a:endParaRPr lang="en-IN" dirty="0"/>
          </a:p>
        </p:txBody>
      </p:sp>
      <p:sp>
        <p:nvSpPr>
          <p:cNvPr id="6" name="Rectangle 5">
            <a:extLst>
              <a:ext uri="{FF2B5EF4-FFF2-40B4-BE49-F238E27FC236}">
                <a16:creationId xmlns:a16="http://schemas.microsoft.com/office/drawing/2014/main" id="{9BB769AF-83BF-0712-13DA-E5C8EB37D5CE}"/>
              </a:ext>
            </a:extLst>
          </p:cNvPr>
          <p:cNvSpPr/>
          <p:nvPr/>
        </p:nvSpPr>
        <p:spPr>
          <a:xfrm>
            <a:off x="3051652" y="0"/>
            <a:ext cx="3044348" cy="6858000"/>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i="0" dirty="0">
                <a:solidFill>
                  <a:srgbClr val="ECECF1"/>
                </a:solidFill>
                <a:effectLst/>
                <a:latin typeface="Söhne"/>
              </a:rPr>
              <a:t>Julia Sets</a:t>
            </a:r>
          </a:p>
          <a:p>
            <a:pPr algn="ctr"/>
            <a:endParaRPr lang="en-US" sz="2000" b="1" i="0" dirty="0">
              <a:solidFill>
                <a:srgbClr val="ECECF1"/>
              </a:solidFill>
              <a:effectLst/>
              <a:latin typeface="Söhne"/>
            </a:endParaRPr>
          </a:p>
          <a:p>
            <a:pPr algn="ctr"/>
            <a:r>
              <a:rPr lang="en-US" dirty="0">
                <a:solidFill>
                  <a:srgbClr val="ECECF1"/>
                </a:solidFill>
                <a:latin typeface="Söhne"/>
              </a:rPr>
              <a:t>M</a:t>
            </a:r>
            <a:r>
              <a:rPr lang="en-US" b="0" i="0" dirty="0">
                <a:solidFill>
                  <a:srgbClr val="ECECF1"/>
                </a:solidFill>
                <a:effectLst/>
                <a:latin typeface="Söhne"/>
              </a:rPr>
              <a:t>athematical sets that are associated with complex numbers and iterative processes. They are named after the French mathematician Gaston Julia, who studied them in the early 20th century.</a:t>
            </a:r>
          </a:p>
          <a:p>
            <a:endParaRPr lang="en-IN" dirty="0"/>
          </a:p>
        </p:txBody>
      </p:sp>
      <p:sp>
        <p:nvSpPr>
          <p:cNvPr id="7" name="Rectangle 6">
            <a:extLst>
              <a:ext uri="{FF2B5EF4-FFF2-40B4-BE49-F238E27FC236}">
                <a16:creationId xmlns:a16="http://schemas.microsoft.com/office/drawing/2014/main" id="{FD681C90-9B43-F4C1-70C2-8C32E58AF22C}"/>
              </a:ext>
            </a:extLst>
          </p:cNvPr>
          <p:cNvSpPr/>
          <p:nvPr/>
        </p:nvSpPr>
        <p:spPr>
          <a:xfrm>
            <a:off x="-397401" y="0"/>
            <a:ext cx="3449053" cy="6858000"/>
          </a:xfrm>
          <a:prstGeom prst="rect">
            <a:avLst/>
          </a:prstGeom>
          <a:blipFill>
            <a:blip r:embed="rId2"/>
            <a:stretch>
              <a:fillRect l="2392" r="-2392"/>
            </a:stretch>
          </a:blip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486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fill="hold"/>
                                        <p:tgtEl>
                                          <p:spTgt spid="5"/>
                                        </p:tgtEl>
                                        <p:attrNameLst>
                                          <p:attrName>ppt_x</p:attrName>
                                        </p:attrNameLst>
                                      </p:cBhvr>
                                      <p:tavLst>
                                        <p:tav tm="0">
                                          <p:val>
                                            <p:strVal val="0-#ppt_w/2"/>
                                          </p:val>
                                        </p:tav>
                                        <p:tav tm="100000">
                                          <p:val>
                                            <p:strVal val="#ppt_x"/>
                                          </p:val>
                                        </p:tav>
                                      </p:tavLst>
                                    </p:anim>
                                    <p:anim calcmode="lin" valueType="num">
                                      <p:cBhvr additive="base">
                                        <p:cTn id="18" dur="25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250" fill="hold"/>
                                        <p:tgtEl>
                                          <p:spTgt spid="4"/>
                                        </p:tgtEl>
                                        <p:attrNameLst>
                                          <p:attrName>ppt_x</p:attrName>
                                        </p:attrNameLst>
                                      </p:cBhvr>
                                      <p:tavLst>
                                        <p:tav tm="0">
                                          <p:val>
                                            <p:strVal val="0-#ppt_w/2"/>
                                          </p:val>
                                        </p:tav>
                                        <p:tav tm="100000">
                                          <p:val>
                                            <p:strVal val="#ppt_x"/>
                                          </p:val>
                                        </p:tav>
                                      </p:tavLst>
                                    </p:anim>
                                    <p:anim calcmode="lin" valueType="num">
                                      <p:cBhvr additive="base">
                                        <p:cTn id="23"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ine Wave Tutorial After Effects (1080p) (1)">
            <a:hlinkClick r:id="" action="ppaction://media"/>
            <a:extLst>
              <a:ext uri="{FF2B5EF4-FFF2-40B4-BE49-F238E27FC236}">
                <a16:creationId xmlns:a16="http://schemas.microsoft.com/office/drawing/2014/main" id="{8DE49008-3514-37A7-8053-0EBFCC2737D3}"/>
              </a:ext>
            </a:extLst>
          </p:cNvPr>
          <p:cNvPicPr>
            <a:picLocks noChangeAspect="1"/>
          </p:cNvPicPr>
          <p:nvPr>
            <a:videoFile r:link="rId1"/>
            <p:extLst>
              <p:ext uri="{DAA4B4D4-6D71-4841-9C94-3DE7FCFB9230}">
                <p14:media xmlns:p14="http://schemas.microsoft.com/office/powerpoint/2010/main" r:embed="rId2">
                  <p14:trim end="45107"/>
                </p14:media>
              </p:ext>
            </p:extLst>
          </p:nvPr>
        </p:nvPicPr>
        <p:blipFill rotWithShape="1">
          <a:blip r:embed="rId4"/>
          <a:srcRect t="16275" b="-16275"/>
          <a:stretch/>
        </p:blipFill>
        <p:spPr>
          <a:xfrm rot="10800000">
            <a:off x="-64532" y="-1684421"/>
            <a:ext cx="12396900" cy="8722895"/>
          </a:xfrm>
          <a:prstGeom prst="rect">
            <a:avLst/>
          </a:prstGeom>
          <a:ln>
            <a:noFill/>
          </a:ln>
        </p:spPr>
      </p:pic>
      <p:sp>
        <p:nvSpPr>
          <p:cNvPr id="6" name="TextBox 5">
            <a:extLst>
              <a:ext uri="{FF2B5EF4-FFF2-40B4-BE49-F238E27FC236}">
                <a16:creationId xmlns:a16="http://schemas.microsoft.com/office/drawing/2014/main" id="{07403024-C4C2-93EF-F770-C278E0D729D7}"/>
              </a:ext>
            </a:extLst>
          </p:cNvPr>
          <p:cNvSpPr txBox="1"/>
          <p:nvPr/>
        </p:nvSpPr>
        <p:spPr>
          <a:xfrm>
            <a:off x="789710" y="1502688"/>
            <a:ext cx="4260272" cy="784830"/>
          </a:xfrm>
          <a:prstGeom prst="rect">
            <a:avLst/>
          </a:prstGeom>
          <a:noFill/>
        </p:spPr>
        <p:txBody>
          <a:bodyPr wrap="square" rtlCol="0">
            <a:spAutoFit/>
          </a:bodyPr>
          <a:lstStyle/>
          <a:p>
            <a:pPr rtl="0">
              <a:spcBef>
                <a:spcPts val="1400"/>
              </a:spcBef>
              <a:spcAft>
                <a:spcPts val="400"/>
              </a:spcAft>
            </a:pPr>
            <a:r>
              <a:rPr lang="en-IN" sz="4500" b="1" i="0" u="none" strike="noStrike" dirty="0">
                <a:solidFill>
                  <a:schemeClr val="bg1"/>
                </a:solidFill>
                <a:effectLst/>
                <a:latin typeface="Aptos Narrow" panose="020B0004020202020204" pitchFamily="34" charset="0"/>
              </a:rPr>
              <a:t>ORIGIN</a:t>
            </a:r>
            <a:endParaRPr lang="en-IN" sz="4500" b="1" dirty="0">
              <a:solidFill>
                <a:schemeClr val="bg1"/>
              </a:solidFill>
              <a:effectLst/>
              <a:latin typeface="Aptos Narrow" panose="020B0004020202020204" pitchFamily="34" charset="0"/>
            </a:endParaRPr>
          </a:p>
        </p:txBody>
      </p:sp>
      <p:sp>
        <p:nvSpPr>
          <p:cNvPr id="7" name="TextBox 6">
            <a:extLst>
              <a:ext uri="{FF2B5EF4-FFF2-40B4-BE49-F238E27FC236}">
                <a16:creationId xmlns:a16="http://schemas.microsoft.com/office/drawing/2014/main" id="{26D5AD51-0291-3614-EBA8-1B3CEF13E582}"/>
              </a:ext>
            </a:extLst>
          </p:cNvPr>
          <p:cNvSpPr txBox="1"/>
          <p:nvPr/>
        </p:nvSpPr>
        <p:spPr>
          <a:xfrm>
            <a:off x="627921" y="2497544"/>
            <a:ext cx="6373819" cy="2585323"/>
          </a:xfrm>
          <a:prstGeom prst="rect">
            <a:avLst/>
          </a:prstGeom>
          <a:noFill/>
        </p:spPr>
        <p:txBody>
          <a:bodyPr wrap="square" rtlCol="0">
            <a:spAutoFit/>
          </a:bodyPr>
          <a:lstStyle/>
          <a:p>
            <a:pPr marL="400050" indent="-400050">
              <a:buFont typeface="Wingdings" panose="05000000000000000000" pitchFamily="2" charset="2"/>
              <a:buChar char="Ø"/>
            </a:pPr>
            <a:r>
              <a:rPr lang="en-US" dirty="0">
                <a:solidFill>
                  <a:schemeClr val="bg1"/>
                </a:solidFill>
              </a:rPr>
              <a:t>Karl Weierstrass(1870)</a:t>
            </a:r>
          </a:p>
          <a:p>
            <a:pPr lvl="1"/>
            <a:r>
              <a:rPr lang="en-US" dirty="0">
                <a:solidFill>
                  <a:schemeClr val="bg1"/>
                </a:solidFill>
              </a:rPr>
              <a:t>	Presented the first example of a function that is 	continuous everywhere but differentiable nowhere.</a:t>
            </a:r>
          </a:p>
          <a:p>
            <a:pPr marL="285750" indent="-285750">
              <a:buFont typeface="Wingdings" panose="05000000000000000000" pitchFamily="2" charset="2"/>
              <a:buChar char="Ø"/>
            </a:pPr>
            <a:endParaRPr lang="en-US" dirty="0">
              <a:solidFill>
                <a:schemeClr val="bg1"/>
              </a:solidFill>
            </a:endParaRPr>
          </a:p>
          <a:p>
            <a:pPr marL="400050" indent="-400050">
              <a:buFont typeface="Wingdings" panose="05000000000000000000" pitchFamily="2" charset="2"/>
              <a:buChar char="Ø"/>
            </a:pPr>
            <a:r>
              <a:rPr lang="en-US" dirty="0">
                <a:solidFill>
                  <a:schemeClr val="bg1"/>
                </a:solidFill>
              </a:rPr>
              <a:t>Helge von Koch(Early 20</a:t>
            </a:r>
            <a:r>
              <a:rPr lang="en-US" baseline="30000" dirty="0">
                <a:solidFill>
                  <a:schemeClr val="bg1"/>
                </a:solidFill>
              </a:rPr>
              <a:t>th</a:t>
            </a:r>
            <a:r>
              <a:rPr lang="en-US" dirty="0">
                <a:solidFill>
                  <a:schemeClr val="bg1"/>
                </a:solidFill>
              </a:rPr>
              <a:t> Century)</a:t>
            </a:r>
          </a:p>
          <a:p>
            <a:pPr lvl="1"/>
            <a:r>
              <a:rPr lang="en-US" dirty="0">
                <a:solidFill>
                  <a:schemeClr val="bg1"/>
                </a:solidFill>
              </a:rPr>
              <a:t>	Introduced the famous Koch snowflake curve.</a:t>
            </a:r>
          </a:p>
          <a:p>
            <a:pPr marL="400050" indent="-400050">
              <a:buFont typeface="Wingdings" panose="05000000000000000000" pitchFamily="2" charset="2"/>
              <a:buChar char="Ø"/>
            </a:pPr>
            <a:r>
              <a:rPr lang="en-US" dirty="0">
                <a:solidFill>
                  <a:schemeClr val="bg1"/>
                </a:solidFill>
              </a:rPr>
              <a:t>Benoit Mandelbrot(1975)</a:t>
            </a:r>
          </a:p>
          <a:p>
            <a:r>
              <a:rPr lang="en-US" dirty="0">
                <a:solidFill>
                  <a:schemeClr val="bg1"/>
                </a:solidFill>
              </a:rPr>
              <a:t>	“Fractal" gained prominence when Benoit Mandelbrot,</a:t>
            </a:r>
          </a:p>
          <a:p>
            <a:r>
              <a:rPr lang="en-US" dirty="0">
                <a:solidFill>
                  <a:schemeClr val="bg1"/>
                </a:solidFill>
              </a:rPr>
              <a:t>	in his seminal work "The Fractal Geometry of Nature"</a:t>
            </a:r>
            <a:endParaRPr lang="en-IN" sz="2000" dirty="0">
              <a:solidFill>
                <a:schemeClr val="bg1"/>
              </a:solidFill>
            </a:endParaRPr>
          </a:p>
        </p:txBody>
      </p:sp>
      <p:pic>
        <p:nvPicPr>
          <p:cNvPr id="5122" name="Picture 2" descr="Fractal Spiral black and white, Wall Art for sale. Order your high ...">
            <a:extLst>
              <a:ext uri="{FF2B5EF4-FFF2-40B4-BE49-F238E27FC236}">
                <a16:creationId xmlns:a16="http://schemas.microsoft.com/office/drawing/2014/main" id="{B28D1AA5-F6B6-545F-8251-780635FEB8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ln>
            <a:noFill/>
          </a:ln>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77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0" fill="hold"/>
                                        <p:tgtEl>
                                          <p:spTgt spid="5"/>
                                        </p:tgtEl>
                                      </p:cBhvr>
                                    </p:cmd>
                                  </p:childTnLst>
                                </p:cTn>
                              </p:par>
                              <p:par>
                                <p:cTn id="7" presetID="1" presetClass="entr" presetSubtype="0" fill="hold" grpId="0" nodeType="withEffect">
                                  <p:stCondLst>
                                    <p:cond delay="0"/>
                                  </p:stCondLst>
                                  <p:childTnLst>
                                    <p:set>
                                      <p:cBhvr>
                                        <p:cTn id="8" dur="1" fill="hold">
                                          <p:stCondLst>
                                            <p:cond delay="249"/>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24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after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childTnLst>
        </p:cTn>
      </p:par>
    </p:tnLst>
    <p:bldLst>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Locate Patterns That Reveal Trends with the Fractals Indicator">
            <a:extLst>
              <a:ext uri="{FF2B5EF4-FFF2-40B4-BE49-F238E27FC236}">
                <a16:creationId xmlns:a16="http://schemas.microsoft.com/office/drawing/2014/main" id="{771A9DED-2314-A4B9-326F-CBCFDB179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Shape 10">
            <a:extLst>
              <a:ext uri="{FF2B5EF4-FFF2-40B4-BE49-F238E27FC236}">
                <a16:creationId xmlns:a16="http://schemas.microsoft.com/office/drawing/2014/main" id="{A2FD1D42-5BA5-6BFD-7DE9-B7B05083F76F}"/>
              </a:ext>
            </a:extLst>
          </p:cNvPr>
          <p:cNvSpPr/>
          <p:nvPr/>
        </p:nvSpPr>
        <p:spPr>
          <a:xfrm>
            <a:off x="0" y="0"/>
            <a:ext cx="12192000" cy="6858000"/>
          </a:xfrm>
          <a:custGeom>
            <a:avLst/>
            <a:gdLst/>
            <a:ahLst/>
            <a:cxnLst/>
            <a:rect l="l" t="t" r="r" b="b"/>
            <a:pathLst>
              <a:path w="12192000" h="6858000">
                <a:moveTo>
                  <a:pt x="5035681" y="3947768"/>
                </a:moveTo>
                <a:lnTo>
                  <a:pt x="5076954" y="3947768"/>
                </a:lnTo>
                <a:cubicBezTo>
                  <a:pt x="5144986" y="3947768"/>
                  <a:pt x="5179002" y="3991747"/>
                  <a:pt x="5179002" y="4079706"/>
                </a:cubicBezTo>
                <a:cubicBezTo>
                  <a:pt x="5179002" y="4155638"/>
                  <a:pt x="5146124" y="4193604"/>
                  <a:pt x="5080367" y="4193604"/>
                </a:cubicBezTo>
                <a:lnTo>
                  <a:pt x="5035681" y="4193604"/>
                </a:lnTo>
                <a:close/>
                <a:moveTo>
                  <a:pt x="5637589" y="3762434"/>
                </a:moveTo>
                <a:lnTo>
                  <a:pt x="5706397" y="4037841"/>
                </a:lnTo>
                <a:lnTo>
                  <a:pt x="5563339" y="4037841"/>
                </a:lnTo>
                <a:close/>
                <a:moveTo>
                  <a:pt x="5035681" y="3658139"/>
                </a:moveTo>
                <a:lnTo>
                  <a:pt x="5079878" y="3658139"/>
                </a:lnTo>
                <a:cubicBezTo>
                  <a:pt x="5131695" y="3658139"/>
                  <a:pt x="5157603" y="3692344"/>
                  <a:pt x="5157603" y="3760755"/>
                </a:cubicBezTo>
                <a:cubicBezTo>
                  <a:pt x="5157603" y="3835334"/>
                  <a:pt x="5133322" y="3872624"/>
                  <a:pt x="5084761" y="3872624"/>
                </a:cubicBezTo>
                <a:lnTo>
                  <a:pt x="5035681" y="3872624"/>
                </a:lnTo>
                <a:close/>
                <a:moveTo>
                  <a:pt x="6594837" y="3582995"/>
                </a:moveTo>
                <a:lnTo>
                  <a:pt x="6594837" y="4268748"/>
                </a:lnTo>
                <a:lnTo>
                  <a:pt x="6808326" y="4268748"/>
                </a:lnTo>
                <a:lnTo>
                  <a:pt x="6808326" y="3582995"/>
                </a:lnTo>
                <a:close/>
                <a:moveTo>
                  <a:pt x="5605383" y="3582995"/>
                </a:moveTo>
                <a:lnTo>
                  <a:pt x="5405835" y="4268748"/>
                </a:lnTo>
                <a:lnTo>
                  <a:pt x="5499314" y="4268748"/>
                </a:lnTo>
                <a:lnTo>
                  <a:pt x="5541762" y="4124431"/>
                </a:lnTo>
                <a:lnTo>
                  <a:pt x="5726753" y="4124431"/>
                </a:lnTo>
                <a:lnTo>
                  <a:pt x="5766277" y="4268748"/>
                </a:lnTo>
                <a:lnTo>
                  <a:pt x="5978569" y="4268748"/>
                </a:lnTo>
                <a:lnTo>
                  <a:pt x="5790631" y="3582995"/>
                </a:lnTo>
                <a:close/>
                <a:moveTo>
                  <a:pt x="4822191" y="3582995"/>
                </a:moveTo>
                <a:lnTo>
                  <a:pt x="4822191" y="4268748"/>
                </a:lnTo>
                <a:lnTo>
                  <a:pt x="5161359" y="4268748"/>
                </a:lnTo>
                <a:cubicBezTo>
                  <a:pt x="5317769" y="4268748"/>
                  <a:pt x="5395975" y="4206395"/>
                  <a:pt x="5395975" y="4081688"/>
                </a:cubicBezTo>
                <a:cubicBezTo>
                  <a:pt x="5395975" y="3980755"/>
                  <a:pt x="5340446" y="3921641"/>
                  <a:pt x="5229388" y="3904348"/>
                </a:cubicBezTo>
                <a:cubicBezTo>
                  <a:pt x="5321535" y="3888289"/>
                  <a:pt x="5367609" y="3838947"/>
                  <a:pt x="5367609" y="3756323"/>
                </a:cubicBezTo>
                <a:cubicBezTo>
                  <a:pt x="5367609" y="3640771"/>
                  <a:pt x="5287799" y="3582995"/>
                  <a:pt x="5128181" y="3582995"/>
                </a:cubicBezTo>
                <a:close/>
                <a:moveTo>
                  <a:pt x="7134229" y="3571549"/>
                </a:moveTo>
                <a:cubicBezTo>
                  <a:pt x="7060526" y="3571549"/>
                  <a:pt x="7000774" y="3590719"/>
                  <a:pt x="6954972" y="3629058"/>
                </a:cubicBezTo>
                <a:cubicBezTo>
                  <a:pt x="6909171" y="3667397"/>
                  <a:pt x="6886270" y="3718090"/>
                  <a:pt x="6886270" y="3781135"/>
                </a:cubicBezTo>
                <a:cubicBezTo>
                  <a:pt x="6886270" y="3891648"/>
                  <a:pt x="6953874" y="3971769"/>
                  <a:pt x="7089083" y="4021497"/>
                </a:cubicBezTo>
                <a:cubicBezTo>
                  <a:pt x="7175492" y="4053439"/>
                  <a:pt x="7218696" y="4089164"/>
                  <a:pt x="7218696" y="4128669"/>
                </a:cubicBezTo>
                <a:cubicBezTo>
                  <a:pt x="7218696" y="4181580"/>
                  <a:pt x="7184175" y="4208036"/>
                  <a:pt x="7115132" y="4208036"/>
                </a:cubicBezTo>
                <a:cubicBezTo>
                  <a:pt x="7027583" y="4208036"/>
                  <a:pt x="6983808" y="4170020"/>
                  <a:pt x="6983808" y="4093990"/>
                </a:cubicBezTo>
                <a:cubicBezTo>
                  <a:pt x="6983808" y="4073939"/>
                  <a:pt x="6987305" y="4046050"/>
                  <a:pt x="6994298" y="4010323"/>
                </a:cubicBezTo>
                <a:lnTo>
                  <a:pt x="6881449" y="4032670"/>
                </a:lnTo>
                <a:cubicBezTo>
                  <a:pt x="6879355" y="4052742"/>
                  <a:pt x="6878308" y="4068299"/>
                  <a:pt x="6878308" y="4079340"/>
                </a:cubicBezTo>
                <a:cubicBezTo>
                  <a:pt x="6878308" y="4213906"/>
                  <a:pt x="6964066" y="4281189"/>
                  <a:pt x="7135582" y="4281189"/>
                </a:cubicBezTo>
                <a:cubicBezTo>
                  <a:pt x="7212691" y="4281189"/>
                  <a:pt x="7274767" y="4261149"/>
                  <a:pt x="7321809" y="4221068"/>
                </a:cubicBezTo>
                <a:cubicBezTo>
                  <a:pt x="7368852" y="4180987"/>
                  <a:pt x="7392374" y="4127910"/>
                  <a:pt x="7392374" y="4061837"/>
                </a:cubicBezTo>
                <a:cubicBezTo>
                  <a:pt x="7392374" y="3949561"/>
                  <a:pt x="7310004" y="3865102"/>
                  <a:pt x="7145263" y="3808459"/>
                </a:cubicBezTo>
                <a:cubicBezTo>
                  <a:pt x="7067153" y="3781477"/>
                  <a:pt x="7028099" y="3750257"/>
                  <a:pt x="7028099" y="3714800"/>
                </a:cubicBezTo>
                <a:cubicBezTo>
                  <a:pt x="7028099" y="3668068"/>
                  <a:pt x="7061705" y="3644703"/>
                  <a:pt x="7128918" y="3644703"/>
                </a:cubicBezTo>
                <a:cubicBezTo>
                  <a:pt x="7216307" y="3644703"/>
                  <a:pt x="7260001" y="3680126"/>
                  <a:pt x="7260001" y="3750973"/>
                </a:cubicBezTo>
                <a:cubicBezTo>
                  <a:pt x="7260001" y="3762030"/>
                  <a:pt x="7257989" y="3780324"/>
                  <a:pt x="7253967" y="3805854"/>
                </a:cubicBezTo>
                <a:lnTo>
                  <a:pt x="7364148" y="3787519"/>
                </a:lnTo>
                <a:cubicBezTo>
                  <a:pt x="7364148" y="3643539"/>
                  <a:pt x="7287508" y="3571549"/>
                  <a:pt x="7134229" y="3571549"/>
                </a:cubicBezTo>
                <a:close/>
                <a:moveTo>
                  <a:pt x="6257929" y="3571549"/>
                </a:moveTo>
                <a:cubicBezTo>
                  <a:pt x="6184226" y="3571549"/>
                  <a:pt x="6124473" y="3590719"/>
                  <a:pt x="6078672" y="3629058"/>
                </a:cubicBezTo>
                <a:cubicBezTo>
                  <a:pt x="6032871" y="3667397"/>
                  <a:pt x="6009970" y="3718090"/>
                  <a:pt x="6009970" y="3781135"/>
                </a:cubicBezTo>
                <a:cubicBezTo>
                  <a:pt x="6009970" y="3891648"/>
                  <a:pt x="6077574" y="3971769"/>
                  <a:pt x="6212783" y="4021497"/>
                </a:cubicBezTo>
                <a:cubicBezTo>
                  <a:pt x="6299192" y="4053439"/>
                  <a:pt x="6342396" y="4089164"/>
                  <a:pt x="6342396" y="4128669"/>
                </a:cubicBezTo>
                <a:cubicBezTo>
                  <a:pt x="6342396" y="4181580"/>
                  <a:pt x="6307874" y="4208036"/>
                  <a:pt x="6238832" y="4208036"/>
                </a:cubicBezTo>
                <a:cubicBezTo>
                  <a:pt x="6151283" y="4208036"/>
                  <a:pt x="6107508" y="4170020"/>
                  <a:pt x="6107508" y="4093990"/>
                </a:cubicBezTo>
                <a:cubicBezTo>
                  <a:pt x="6107508" y="4073939"/>
                  <a:pt x="6111004" y="4046050"/>
                  <a:pt x="6117997" y="4010323"/>
                </a:cubicBezTo>
                <a:lnTo>
                  <a:pt x="6005150" y="4032670"/>
                </a:lnTo>
                <a:cubicBezTo>
                  <a:pt x="6003055" y="4052742"/>
                  <a:pt x="6002008" y="4068299"/>
                  <a:pt x="6002008" y="4079340"/>
                </a:cubicBezTo>
                <a:cubicBezTo>
                  <a:pt x="6002008" y="4213906"/>
                  <a:pt x="6087765" y="4281189"/>
                  <a:pt x="6259282" y="4281189"/>
                </a:cubicBezTo>
                <a:cubicBezTo>
                  <a:pt x="6336391" y="4281189"/>
                  <a:pt x="6398467" y="4261149"/>
                  <a:pt x="6445509" y="4221068"/>
                </a:cubicBezTo>
                <a:cubicBezTo>
                  <a:pt x="6492552" y="4180987"/>
                  <a:pt x="6516074" y="4127910"/>
                  <a:pt x="6516074" y="4061837"/>
                </a:cubicBezTo>
                <a:cubicBezTo>
                  <a:pt x="6516074" y="3949561"/>
                  <a:pt x="6433703" y="3865102"/>
                  <a:pt x="6268963" y="3808459"/>
                </a:cubicBezTo>
                <a:cubicBezTo>
                  <a:pt x="6190853" y="3781477"/>
                  <a:pt x="6151798" y="3750257"/>
                  <a:pt x="6151798" y="3714800"/>
                </a:cubicBezTo>
                <a:cubicBezTo>
                  <a:pt x="6151798" y="3668068"/>
                  <a:pt x="6185405" y="3644703"/>
                  <a:pt x="6252618" y="3644703"/>
                </a:cubicBezTo>
                <a:cubicBezTo>
                  <a:pt x="6340006" y="3644703"/>
                  <a:pt x="6383701" y="3680126"/>
                  <a:pt x="6383701" y="3750973"/>
                </a:cubicBezTo>
                <a:cubicBezTo>
                  <a:pt x="6383701" y="3762030"/>
                  <a:pt x="6381689" y="3780324"/>
                  <a:pt x="6377667" y="3805854"/>
                </a:cubicBezTo>
                <a:lnTo>
                  <a:pt x="6487848" y="3787519"/>
                </a:lnTo>
                <a:cubicBezTo>
                  <a:pt x="6487848" y="3643539"/>
                  <a:pt x="6411208" y="3571549"/>
                  <a:pt x="6257929" y="3571549"/>
                </a:cubicBezTo>
                <a:close/>
                <a:moveTo>
                  <a:pt x="8685588" y="2543234"/>
                </a:moveTo>
                <a:lnTo>
                  <a:pt x="8754396" y="2818641"/>
                </a:lnTo>
                <a:lnTo>
                  <a:pt x="8611338" y="2818641"/>
                </a:lnTo>
                <a:close/>
                <a:moveTo>
                  <a:pt x="6685340" y="2543234"/>
                </a:moveTo>
                <a:lnTo>
                  <a:pt x="6754147" y="2818641"/>
                </a:lnTo>
                <a:lnTo>
                  <a:pt x="6611089" y="2818641"/>
                </a:lnTo>
                <a:close/>
                <a:moveTo>
                  <a:pt x="3637340" y="2543234"/>
                </a:moveTo>
                <a:lnTo>
                  <a:pt x="3706147" y="2818641"/>
                </a:lnTo>
                <a:lnTo>
                  <a:pt x="3563090" y="2818641"/>
                </a:lnTo>
                <a:close/>
                <a:moveTo>
                  <a:pt x="9061314" y="2363795"/>
                </a:moveTo>
                <a:lnTo>
                  <a:pt x="9061314" y="3049548"/>
                </a:lnTo>
                <a:lnTo>
                  <a:pt x="9548507" y="3049548"/>
                </a:lnTo>
                <a:lnTo>
                  <a:pt x="9548507" y="2962958"/>
                </a:lnTo>
                <a:lnTo>
                  <a:pt x="9274803" y="2962958"/>
                </a:lnTo>
                <a:lnTo>
                  <a:pt x="9274803" y="2363795"/>
                </a:lnTo>
                <a:close/>
                <a:moveTo>
                  <a:pt x="8653382" y="2363795"/>
                </a:moveTo>
                <a:lnTo>
                  <a:pt x="8453834" y="3049548"/>
                </a:lnTo>
                <a:lnTo>
                  <a:pt x="8547314" y="3049548"/>
                </a:lnTo>
                <a:lnTo>
                  <a:pt x="8589762" y="2905231"/>
                </a:lnTo>
                <a:lnTo>
                  <a:pt x="8774752" y="2905231"/>
                </a:lnTo>
                <a:lnTo>
                  <a:pt x="8814277" y="3049548"/>
                </a:lnTo>
                <a:lnTo>
                  <a:pt x="9026568" y="3049548"/>
                </a:lnTo>
                <a:lnTo>
                  <a:pt x="8838630" y="2363795"/>
                </a:lnTo>
                <a:close/>
                <a:moveTo>
                  <a:pt x="7594961" y="2363795"/>
                </a:moveTo>
                <a:lnTo>
                  <a:pt x="7594961" y="3049548"/>
                </a:lnTo>
                <a:lnTo>
                  <a:pt x="7808451" y="3049548"/>
                </a:lnTo>
                <a:lnTo>
                  <a:pt x="7808451" y="2363795"/>
                </a:lnTo>
                <a:close/>
                <a:moveTo>
                  <a:pt x="6995375" y="2363795"/>
                </a:moveTo>
                <a:lnTo>
                  <a:pt x="6995375" y="2450385"/>
                </a:lnTo>
                <a:lnTo>
                  <a:pt x="7160095" y="2450385"/>
                </a:lnTo>
                <a:lnTo>
                  <a:pt x="7160095" y="3049548"/>
                </a:lnTo>
                <a:lnTo>
                  <a:pt x="7385528" y="3049548"/>
                </a:lnTo>
                <a:lnTo>
                  <a:pt x="7385528" y="2450385"/>
                </a:lnTo>
                <a:lnTo>
                  <a:pt x="7548755" y="2450385"/>
                </a:lnTo>
                <a:lnTo>
                  <a:pt x="7548755" y="2363795"/>
                </a:lnTo>
                <a:close/>
                <a:moveTo>
                  <a:pt x="6653133" y="2363795"/>
                </a:moveTo>
                <a:lnTo>
                  <a:pt x="6453585" y="3049548"/>
                </a:lnTo>
                <a:lnTo>
                  <a:pt x="6547064" y="3049548"/>
                </a:lnTo>
                <a:lnTo>
                  <a:pt x="6589512" y="2905231"/>
                </a:lnTo>
                <a:lnTo>
                  <a:pt x="6774504" y="2905231"/>
                </a:lnTo>
                <a:lnTo>
                  <a:pt x="6814027" y="3049548"/>
                </a:lnTo>
                <a:lnTo>
                  <a:pt x="7026319" y="3049548"/>
                </a:lnTo>
                <a:lnTo>
                  <a:pt x="6838381" y="2363795"/>
                </a:lnTo>
                <a:close/>
                <a:moveTo>
                  <a:pt x="5762181" y="2363795"/>
                </a:moveTo>
                <a:lnTo>
                  <a:pt x="5762181" y="3049548"/>
                </a:lnTo>
                <a:lnTo>
                  <a:pt x="5847278" y="3049548"/>
                </a:lnTo>
                <a:lnTo>
                  <a:pt x="5847278" y="2593971"/>
                </a:lnTo>
                <a:lnTo>
                  <a:pt x="5962451" y="3049548"/>
                </a:lnTo>
                <a:lnTo>
                  <a:pt x="6085766" y="3049548"/>
                </a:lnTo>
                <a:lnTo>
                  <a:pt x="6197619" y="2586164"/>
                </a:lnTo>
                <a:lnTo>
                  <a:pt x="6197619" y="3049548"/>
                </a:lnTo>
                <a:lnTo>
                  <a:pt x="6404639" y="3049548"/>
                </a:lnTo>
                <a:lnTo>
                  <a:pt x="6404639" y="2363795"/>
                </a:lnTo>
                <a:lnTo>
                  <a:pt x="6188288" y="2363795"/>
                </a:lnTo>
                <a:lnTo>
                  <a:pt x="6082344" y="2765759"/>
                </a:lnTo>
                <a:lnTo>
                  <a:pt x="5975934" y="2363795"/>
                </a:lnTo>
                <a:close/>
                <a:moveTo>
                  <a:pt x="5222241" y="2363795"/>
                </a:moveTo>
                <a:lnTo>
                  <a:pt x="5222241" y="3049548"/>
                </a:lnTo>
                <a:lnTo>
                  <a:pt x="5714909" y="3049548"/>
                </a:lnTo>
                <a:lnTo>
                  <a:pt x="5714909" y="2962958"/>
                </a:lnTo>
                <a:lnTo>
                  <a:pt x="5435731" y="2962958"/>
                </a:lnTo>
                <a:lnTo>
                  <a:pt x="5435731" y="2718615"/>
                </a:lnTo>
                <a:lnTo>
                  <a:pt x="5636281" y="2718615"/>
                </a:lnTo>
                <a:lnTo>
                  <a:pt x="5636281" y="2632025"/>
                </a:lnTo>
                <a:lnTo>
                  <a:pt x="5435731" y="2632025"/>
                </a:lnTo>
                <a:lnTo>
                  <a:pt x="5435731" y="2450385"/>
                </a:lnTo>
                <a:lnTo>
                  <a:pt x="5674102" y="2450385"/>
                </a:lnTo>
                <a:lnTo>
                  <a:pt x="5674102" y="2363795"/>
                </a:lnTo>
                <a:close/>
                <a:moveTo>
                  <a:pt x="4555491" y="2363795"/>
                </a:moveTo>
                <a:lnTo>
                  <a:pt x="4555491" y="3049548"/>
                </a:lnTo>
                <a:lnTo>
                  <a:pt x="4768981" y="3049548"/>
                </a:lnTo>
                <a:lnTo>
                  <a:pt x="4768981" y="2718117"/>
                </a:lnTo>
                <a:lnTo>
                  <a:pt x="4906330" y="2718117"/>
                </a:lnTo>
                <a:lnTo>
                  <a:pt x="4906330" y="3049548"/>
                </a:lnTo>
                <a:lnTo>
                  <a:pt x="5119820" y="3049548"/>
                </a:lnTo>
                <a:lnTo>
                  <a:pt x="5119820" y="2363795"/>
                </a:lnTo>
                <a:lnTo>
                  <a:pt x="4906330" y="2363795"/>
                </a:lnTo>
                <a:lnTo>
                  <a:pt x="4906330" y="2631527"/>
                </a:lnTo>
                <a:lnTo>
                  <a:pt x="4768981" y="2631527"/>
                </a:lnTo>
                <a:lnTo>
                  <a:pt x="4768981" y="2363795"/>
                </a:lnTo>
                <a:close/>
                <a:moveTo>
                  <a:pt x="3966426" y="2363795"/>
                </a:moveTo>
                <a:lnTo>
                  <a:pt x="3966426" y="2450385"/>
                </a:lnTo>
                <a:lnTo>
                  <a:pt x="4131145" y="2450385"/>
                </a:lnTo>
                <a:lnTo>
                  <a:pt x="4131145" y="3049548"/>
                </a:lnTo>
                <a:lnTo>
                  <a:pt x="4356578" y="3049548"/>
                </a:lnTo>
                <a:lnTo>
                  <a:pt x="4356578" y="2450385"/>
                </a:lnTo>
                <a:lnTo>
                  <a:pt x="4519805" y="2450385"/>
                </a:lnTo>
                <a:lnTo>
                  <a:pt x="4519805" y="2363795"/>
                </a:lnTo>
                <a:close/>
                <a:moveTo>
                  <a:pt x="3605133" y="2363795"/>
                </a:moveTo>
                <a:lnTo>
                  <a:pt x="3405585" y="3049548"/>
                </a:lnTo>
                <a:lnTo>
                  <a:pt x="3499065" y="3049548"/>
                </a:lnTo>
                <a:lnTo>
                  <a:pt x="3541512" y="2905231"/>
                </a:lnTo>
                <a:lnTo>
                  <a:pt x="3726504" y="2905231"/>
                </a:lnTo>
                <a:lnTo>
                  <a:pt x="3766027" y="3049548"/>
                </a:lnTo>
                <a:lnTo>
                  <a:pt x="3978319" y="3049548"/>
                </a:lnTo>
                <a:lnTo>
                  <a:pt x="3790381" y="2363795"/>
                </a:lnTo>
                <a:close/>
                <a:moveTo>
                  <a:pt x="2704656" y="2363795"/>
                </a:moveTo>
                <a:lnTo>
                  <a:pt x="2704656" y="3049548"/>
                </a:lnTo>
                <a:lnTo>
                  <a:pt x="2789753" y="3049548"/>
                </a:lnTo>
                <a:lnTo>
                  <a:pt x="2789753" y="2593971"/>
                </a:lnTo>
                <a:lnTo>
                  <a:pt x="2904926" y="3049548"/>
                </a:lnTo>
                <a:lnTo>
                  <a:pt x="3028241" y="3049548"/>
                </a:lnTo>
                <a:lnTo>
                  <a:pt x="3140094" y="2586164"/>
                </a:lnTo>
                <a:lnTo>
                  <a:pt x="3140094" y="3049548"/>
                </a:lnTo>
                <a:lnTo>
                  <a:pt x="3347114" y="3049548"/>
                </a:lnTo>
                <a:lnTo>
                  <a:pt x="3347114" y="2363795"/>
                </a:lnTo>
                <a:lnTo>
                  <a:pt x="3130764" y="2363795"/>
                </a:lnTo>
                <a:lnTo>
                  <a:pt x="3024819" y="2765759"/>
                </a:lnTo>
                <a:lnTo>
                  <a:pt x="2918410" y="2363795"/>
                </a:lnTo>
                <a:close/>
                <a:moveTo>
                  <a:pt x="8200634" y="2352846"/>
                </a:moveTo>
                <a:cubicBezTo>
                  <a:pt x="8105190" y="2352846"/>
                  <a:pt x="8027794" y="2386645"/>
                  <a:pt x="7968448" y="2454242"/>
                </a:cubicBezTo>
                <a:cubicBezTo>
                  <a:pt x="7909101" y="2521838"/>
                  <a:pt x="7879428" y="2609644"/>
                  <a:pt x="7879428" y="2717658"/>
                </a:cubicBezTo>
                <a:cubicBezTo>
                  <a:pt x="7879428" y="2946549"/>
                  <a:pt x="7981486" y="3060994"/>
                  <a:pt x="8185603" y="3060994"/>
                </a:cubicBezTo>
                <a:cubicBezTo>
                  <a:pt x="8266937" y="3060994"/>
                  <a:pt x="8332120" y="3040725"/>
                  <a:pt x="8381154" y="3000188"/>
                </a:cubicBezTo>
                <a:cubicBezTo>
                  <a:pt x="8430188" y="2959651"/>
                  <a:pt x="8454704" y="2905488"/>
                  <a:pt x="8454704" y="2837700"/>
                </a:cubicBezTo>
                <a:cubicBezTo>
                  <a:pt x="8454704" y="2826135"/>
                  <a:pt x="8453750" y="2808942"/>
                  <a:pt x="8451842" y="2786123"/>
                </a:cubicBezTo>
                <a:lnTo>
                  <a:pt x="8349725" y="2762345"/>
                </a:lnTo>
                <a:cubicBezTo>
                  <a:pt x="8354022" y="2798653"/>
                  <a:pt x="8356171" y="2823608"/>
                  <a:pt x="8356171" y="2837210"/>
                </a:cubicBezTo>
                <a:cubicBezTo>
                  <a:pt x="8356171" y="2880577"/>
                  <a:pt x="8344264" y="2916524"/>
                  <a:pt x="8320453" y="2945051"/>
                </a:cubicBezTo>
                <a:cubicBezTo>
                  <a:pt x="8296641" y="2973577"/>
                  <a:pt x="8267141" y="2987840"/>
                  <a:pt x="8231954" y="2987840"/>
                </a:cubicBezTo>
                <a:cubicBezTo>
                  <a:pt x="8145898" y="2987840"/>
                  <a:pt x="8102870" y="2901520"/>
                  <a:pt x="8102870" y="2728879"/>
                </a:cubicBezTo>
                <a:cubicBezTo>
                  <a:pt x="8102870" y="2526960"/>
                  <a:pt x="8141000" y="2426000"/>
                  <a:pt x="8217258" y="2426000"/>
                </a:cubicBezTo>
                <a:cubicBezTo>
                  <a:pt x="8289297" y="2426000"/>
                  <a:pt x="8325317" y="2471833"/>
                  <a:pt x="8325317" y="2563498"/>
                </a:cubicBezTo>
                <a:cubicBezTo>
                  <a:pt x="8325317" y="2573927"/>
                  <a:pt x="8324833" y="2592379"/>
                  <a:pt x="8323863" y="2618853"/>
                </a:cubicBezTo>
                <a:lnTo>
                  <a:pt x="8427209" y="2577175"/>
                </a:lnTo>
                <a:cubicBezTo>
                  <a:pt x="8427209" y="2427623"/>
                  <a:pt x="8351684" y="2352846"/>
                  <a:pt x="8200634" y="2352846"/>
                </a:cubicBezTo>
                <a:close/>
                <a:moveTo>
                  <a:pt x="0" y="0"/>
                </a:moveTo>
                <a:lnTo>
                  <a:pt x="12192000" y="0"/>
                </a:lnTo>
                <a:lnTo>
                  <a:pt x="12192000" y="6858000"/>
                </a:lnTo>
                <a:lnTo>
                  <a:pt x="0" y="6858000"/>
                </a:lnTo>
                <a:close/>
              </a:path>
            </a:pathLst>
          </a:cu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7200" b="1" dirty="0">
              <a:ln>
                <a:solidFill>
                  <a:schemeClr val="accent2">
                    <a:lumMod val="60000"/>
                    <a:lumOff val="40000"/>
                  </a:schemeClr>
                </a:solidFill>
              </a:ln>
              <a:latin typeface="Aptos Narrow" panose="020B0004020202020204" pitchFamily="34" charset="0"/>
            </a:endParaRPr>
          </a:p>
        </p:txBody>
      </p:sp>
    </p:spTree>
    <p:extLst>
      <p:ext uri="{BB962C8B-B14F-4D97-AF65-F5344CB8AC3E}">
        <p14:creationId xmlns:p14="http://schemas.microsoft.com/office/powerpoint/2010/main" val="406068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96F3F-9115-F728-C103-22001958034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FF6927F-0BC2-59A3-5536-9154D49D11D4}"/>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1C5E30B2-0054-4420-9185-C6C90C0E3DB4}"/>
              </a:ext>
            </a:extLst>
          </p:cNvPr>
          <p:cNvSpPr/>
          <p:nvPr/>
        </p:nvSpPr>
        <p:spPr>
          <a:xfrm>
            <a:off x="0" y="0"/>
            <a:ext cx="12192000" cy="68580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605C22CC-3C83-49EE-04A8-99E4D56479FA}"/>
              </a:ext>
            </a:extLst>
          </p:cNvPr>
          <p:cNvSpPr txBox="1"/>
          <p:nvPr/>
        </p:nvSpPr>
        <p:spPr>
          <a:xfrm>
            <a:off x="789710" y="2024355"/>
            <a:ext cx="4260272" cy="784830"/>
          </a:xfrm>
          <a:prstGeom prst="rect">
            <a:avLst/>
          </a:prstGeom>
          <a:noFill/>
          <a:ln>
            <a:noFill/>
          </a:ln>
        </p:spPr>
        <p:txBody>
          <a:bodyPr wrap="square" rtlCol="0">
            <a:spAutoFit/>
          </a:bodyPr>
          <a:lstStyle/>
          <a:p>
            <a:pPr rtl="0">
              <a:spcBef>
                <a:spcPts val="1400"/>
              </a:spcBef>
              <a:spcAft>
                <a:spcPts val="400"/>
              </a:spcAft>
            </a:pPr>
            <a:r>
              <a:rPr lang="en-IN" sz="4500" b="1" i="0" u="none" strike="noStrike" dirty="0">
                <a:solidFill>
                  <a:schemeClr val="bg1"/>
                </a:solidFill>
                <a:effectLst/>
                <a:latin typeface="Aptos Narrow" panose="020B0004020202020204" pitchFamily="34" charset="0"/>
              </a:rPr>
              <a:t>ITERATIONS</a:t>
            </a:r>
            <a:endParaRPr lang="en-IN" sz="4500" b="1" dirty="0">
              <a:solidFill>
                <a:schemeClr val="bg1"/>
              </a:solidFill>
              <a:effectLst/>
              <a:latin typeface="Aptos Narrow" panose="020B0004020202020204" pitchFamily="34" charset="0"/>
            </a:endParaRPr>
          </a:p>
        </p:txBody>
      </p:sp>
      <p:sp>
        <p:nvSpPr>
          <p:cNvPr id="6" name="TextBox 5">
            <a:extLst>
              <a:ext uri="{FF2B5EF4-FFF2-40B4-BE49-F238E27FC236}">
                <a16:creationId xmlns:a16="http://schemas.microsoft.com/office/drawing/2014/main" id="{B9D6A036-0B71-C752-FE9E-94458C814288}"/>
              </a:ext>
            </a:extLst>
          </p:cNvPr>
          <p:cNvSpPr txBox="1"/>
          <p:nvPr/>
        </p:nvSpPr>
        <p:spPr>
          <a:xfrm>
            <a:off x="789710" y="3142851"/>
            <a:ext cx="4966854" cy="2031325"/>
          </a:xfrm>
          <a:prstGeom prst="rect">
            <a:avLst/>
          </a:prstGeom>
          <a:noFill/>
          <a:ln>
            <a:noFill/>
          </a:ln>
        </p:spPr>
        <p:txBody>
          <a:bodyPr wrap="square" rtlCol="0">
            <a:spAutoFit/>
          </a:bodyPr>
          <a:lstStyle/>
          <a:p>
            <a:r>
              <a:rPr lang="en-US" dirty="0">
                <a:solidFill>
                  <a:schemeClr val="bg1"/>
                </a:solidFill>
              </a:rPr>
              <a:t>Iteration is fundamental to dynamics, chaos, analysis, recursive functions, and number theory. In most cases the kind of iteration required in these subjects is integer iteration, i.e. where the iteration parameter is an integer. However, in the study of dynamical systems continuous iteration is paramount to the solution of some systems.</a:t>
            </a:r>
            <a:endParaRPr lang="en-IN" sz="2000" dirty="0">
              <a:solidFill>
                <a:schemeClr val="bg1"/>
              </a:solidFill>
            </a:endParaRPr>
          </a:p>
        </p:txBody>
      </p:sp>
      <p:sp>
        <p:nvSpPr>
          <p:cNvPr id="7" name="Rectangle: Rounded Corners 6">
            <a:extLst>
              <a:ext uri="{FF2B5EF4-FFF2-40B4-BE49-F238E27FC236}">
                <a16:creationId xmlns:a16="http://schemas.microsoft.com/office/drawing/2014/main" id="{CA8E4423-2DA4-0D61-3B2B-9A2F3F215F65}"/>
              </a:ext>
            </a:extLst>
          </p:cNvPr>
          <p:cNvSpPr/>
          <p:nvPr/>
        </p:nvSpPr>
        <p:spPr>
          <a:xfrm>
            <a:off x="5651069" y="1690688"/>
            <a:ext cx="6344619" cy="3765173"/>
          </a:xfrm>
          <a:prstGeom prst="roundRect">
            <a:avLst/>
          </a:prstGeom>
          <a:blipFill>
            <a:blip r:embed="rId2"/>
            <a:stretch>
              <a:fillRect/>
            </a:stretch>
          </a:blipFill>
          <a:effectLst>
            <a:innerShdw blurRad="63500" dist="50800" dir="27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4987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249"/>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249"/>
                                          </p:stCondLst>
                                        </p:cTn>
                                        <p:tgtEl>
                                          <p:spTgt spid="5"/>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TotalTime>
  <Words>855</Words>
  <Application>Microsoft Office PowerPoint</Application>
  <PresentationFormat>Widescreen</PresentationFormat>
  <Paragraphs>71</Paragraphs>
  <Slides>18</Slides>
  <Notes>0</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-apple-system</vt:lpstr>
      <vt:lpstr>Aptos Narrow</vt:lpstr>
      <vt:lpstr>Arial</vt:lpstr>
      <vt:lpstr>Britannic Bold</vt:lpstr>
      <vt:lpstr>Calibri</vt:lpstr>
      <vt:lpstr>Calibri Light</vt:lpstr>
      <vt:lpstr>Cambria Math</vt:lpstr>
      <vt:lpstr>Engravers MT</vt:lpstr>
      <vt:lpstr>Roboto</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priyanshu yadav</dc:creator>
  <cp:lastModifiedBy>priyanshu yadav</cp:lastModifiedBy>
  <cp:revision>2</cp:revision>
  <dcterms:created xsi:type="dcterms:W3CDTF">2023-11-19T08:33:11Z</dcterms:created>
  <dcterms:modified xsi:type="dcterms:W3CDTF">2023-11-19T17:48:36Z</dcterms:modified>
</cp:coreProperties>
</file>